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5"/>
  </p:notesMasterIdLst>
  <p:sldIdLst>
    <p:sldId id="352" r:id="rId2"/>
    <p:sldId id="394" r:id="rId3"/>
    <p:sldId id="423" r:id="rId4"/>
    <p:sldId id="424" r:id="rId5"/>
    <p:sldId id="425" r:id="rId6"/>
    <p:sldId id="426" r:id="rId7"/>
    <p:sldId id="427" r:id="rId8"/>
    <p:sldId id="428" r:id="rId9"/>
    <p:sldId id="429" r:id="rId10"/>
    <p:sldId id="405" r:id="rId11"/>
    <p:sldId id="406" r:id="rId12"/>
    <p:sldId id="407" r:id="rId13"/>
    <p:sldId id="408" r:id="rId14"/>
    <p:sldId id="409" r:id="rId15"/>
    <p:sldId id="410" r:id="rId16"/>
    <p:sldId id="411" r:id="rId17"/>
    <p:sldId id="412" r:id="rId18"/>
    <p:sldId id="413" r:id="rId19"/>
    <p:sldId id="414" r:id="rId20"/>
    <p:sldId id="416" r:id="rId21"/>
    <p:sldId id="417" r:id="rId22"/>
    <p:sldId id="418" r:id="rId23"/>
    <p:sldId id="419" r:id="rId24"/>
    <p:sldId id="420" r:id="rId25"/>
    <p:sldId id="421" r:id="rId26"/>
    <p:sldId id="422" r:id="rId27"/>
    <p:sldId id="430" r:id="rId28"/>
    <p:sldId id="431" r:id="rId29"/>
    <p:sldId id="433" r:id="rId30"/>
    <p:sldId id="432" r:id="rId31"/>
    <p:sldId id="434" r:id="rId32"/>
    <p:sldId id="435" r:id="rId33"/>
    <p:sldId id="257" r:id="rId34"/>
    <p:sldId id="258" r:id="rId35"/>
    <p:sldId id="259" r:id="rId36"/>
    <p:sldId id="260" r:id="rId37"/>
    <p:sldId id="261" r:id="rId38"/>
    <p:sldId id="262" r:id="rId39"/>
    <p:sldId id="263" r:id="rId40"/>
    <p:sldId id="272" r:id="rId41"/>
    <p:sldId id="273" r:id="rId42"/>
    <p:sldId id="274" r:id="rId43"/>
    <p:sldId id="275" r:id="rId44"/>
    <p:sldId id="276" r:id="rId45"/>
    <p:sldId id="277" r:id="rId46"/>
    <p:sldId id="278" r:id="rId47"/>
    <p:sldId id="279" r:id="rId48"/>
    <p:sldId id="461" r:id="rId49"/>
    <p:sldId id="290" r:id="rId50"/>
    <p:sldId id="302" r:id="rId51"/>
    <p:sldId id="358" r:id="rId52"/>
    <p:sldId id="297" r:id="rId53"/>
    <p:sldId id="301" r:id="rId54"/>
    <p:sldId id="299" r:id="rId55"/>
    <p:sldId id="436" r:id="rId56"/>
    <p:sldId id="300" r:id="rId57"/>
    <p:sldId id="303" r:id="rId58"/>
    <p:sldId id="304" r:id="rId59"/>
    <p:sldId id="437" r:id="rId60"/>
    <p:sldId id="438" r:id="rId61"/>
    <p:sldId id="439" r:id="rId62"/>
    <p:sldId id="440" r:id="rId63"/>
    <p:sldId id="441" r:id="rId64"/>
    <p:sldId id="395" r:id="rId65"/>
    <p:sldId id="361" r:id="rId66"/>
    <p:sldId id="442" r:id="rId67"/>
    <p:sldId id="305" r:id="rId68"/>
    <p:sldId id="306" r:id="rId69"/>
    <p:sldId id="307" r:id="rId70"/>
    <p:sldId id="360" r:id="rId71"/>
    <p:sldId id="359" r:id="rId72"/>
    <p:sldId id="444" r:id="rId73"/>
    <p:sldId id="396" r:id="rId74"/>
    <p:sldId id="397" r:id="rId75"/>
    <p:sldId id="399" r:id="rId76"/>
    <p:sldId id="400" r:id="rId77"/>
    <p:sldId id="401" r:id="rId78"/>
    <p:sldId id="402" r:id="rId79"/>
    <p:sldId id="403" r:id="rId80"/>
    <p:sldId id="404" r:id="rId81"/>
    <p:sldId id="455" r:id="rId82"/>
    <p:sldId id="456" r:id="rId83"/>
    <p:sldId id="457" r:id="rId84"/>
    <p:sldId id="458" r:id="rId85"/>
    <p:sldId id="447" r:id="rId86"/>
    <p:sldId id="448" r:id="rId87"/>
    <p:sldId id="449" r:id="rId88"/>
    <p:sldId id="450" r:id="rId89"/>
    <p:sldId id="451" r:id="rId90"/>
    <p:sldId id="452" r:id="rId91"/>
    <p:sldId id="453" r:id="rId92"/>
    <p:sldId id="454" r:id="rId93"/>
    <p:sldId id="462" r:id="rId94"/>
    <p:sldId id="463" r:id="rId95"/>
    <p:sldId id="460" r:id="rId96"/>
    <p:sldId id="464" r:id="rId97"/>
    <p:sldId id="465" r:id="rId98"/>
    <p:sldId id="466" r:id="rId99"/>
    <p:sldId id="467" r:id="rId100"/>
    <p:sldId id="362" r:id="rId101"/>
    <p:sldId id="468" r:id="rId102"/>
    <p:sldId id="469" r:id="rId103"/>
    <p:sldId id="470" r:id="rId104"/>
    <p:sldId id="474" r:id="rId105"/>
    <p:sldId id="472" r:id="rId106"/>
    <p:sldId id="473" r:id="rId107"/>
    <p:sldId id="365" r:id="rId108"/>
    <p:sldId id="384" r:id="rId109"/>
    <p:sldId id="383" r:id="rId110"/>
    <p:sldId id="366" r:id="rId111"/>
    <p:sldId id="368" r:id="rId112"/>
    <p:sldId id="369" r:id="rId113"/>
    <p:sldId id="370" r:id="rId114"/>
    <p:sldId id="385" r:id="rId115"/>
    <p:sldId id="386" r:id="rId116"/>
    <p:sldId id="371" r:id="rId117"/>
    <p:sldId id="373" r:id="rId118"/>
    <p:sldId id="372" r:id="rId119"/>
    <p:sldId id="374" r:id="rId120"/>
    <p:sldId id="375" r:id="rId121"/>
    <p:sldId id="376" r:id="rId122"/>
    <p:sldId id="377" r:id="rId123"/>
    <p:sldId id="379" r:id="rId124"/>
    <p:sldId id="378" r:id="rId125"/>
    <p:sldId id="475" r:id="rId126"/>
    <p:sldId id="476" r:id="rId127"/>
    <p:sldId id="477" r:id="rId128"/>
    <p:sldId id="478" r:id="rId129"/>
    <p:sldId id="480" r:id="rId130"/>
    <p:sldId id="483" r:id="rId131"/>
    <p:sldId id="479" r:id="rId132"/>
    <p:sldId id="387" r:id="rId133"/>
    <p:sldId id="388" r:id="rId134"/>
    <p:sldId id="389" r:id="rId135"/>
    <p:sldId id="390" r:id="rId136"/>
    <p:sldId id="484" r:id="rId137"/>
    <p:sldId id="481" r:id="rId138"/>
    <p:sldId id="482" r:id="rId139"/>
    <p:sldId id="485" r:id="rId140"/>
    <p:sldId id="363" r:id="rId141"/>
    <p:sldId id="364" r:id="rId142"/>
    <p:sldId id="309" r:id="rId143"/>
    <p:sldId id="486" r:id="rId144"/>
    <p:sldId id="487" r:id="rId145"/>
    <p:sldId id="489" r:id="rId146"/>
    <p:sldId id="488" r:id="rId147"/>
    <p:sldId id="312" r:id="rId148"/>
    <p:sldId id="282" r:id="rId149"/>
    <p:sldId id="313" r:id="rId150"/>
    <p:sldId id="314" r:id="rId151"/>
    <p:sldId id="315" r:id="rId152"/>
    <p:sldId id="316" r:id="rId153"/>
    <p:sldId id="317" r:id="rId154"/>
    <p:sldId id="318" r:id="rId155"/>
    <p:sldId id="319" r:id="rId156"/>
    <p:sldId id="320" r:id="rId157"/>
    <p:sldId id="343" r:id="rId158"/>
    <p:sldId id="321" r:id="rId159"/>
    <p:sldId id="323" r:id="rId160"/>
    <p:sldId id="324" r:id="rId161"/>
    <p:sldId id="325" r:id="rId162"/>
    <p:sldId id="344" r:id="rId163"/>
    <p:sldId id="345" r:id="rId164"/>
    <p:sldId id="322" r:id="rId165"/>
    <p:sldId id="326" r:id="rId166"/>
    <p:sldId id="328" r:id="rId167"/>
    <p:sldId id="346" r:id="rId168"/>
    <p:sldId id="329" r:id="rId169"/>
    <p:sldId id="330" r:id="rId170"/>
    <p:sldId id="331" r:id="rId171"/>
    <p:sldId id="327" r:id="rId172"/>
    <p:sldId id="347" r:id="rId173"/>
    <p:sldId id="332" r:id="rId174"/>
    <p:sldId id="336" r:id="rId175"/>
    <p:sldId id="335" r:id="rId176"/>
    <p:sldId id="333" r:id="rId177"/>
    <p:sldId id="334" r:id="rId178"/>
    <p:sldId id="337" r:id="rId179"/>
    <p:sldId id="348" r:id="rId180"/>
    <p:sldId id="338" r:id="rId181"/>
    <p:sldId id="339" r:id="rId182"/>
    <p:sldId id="340" r:id="rId183"/>
    <p:sldId id="341" r:id="rId184"/>
    <p:sldId id="342" r:id="rId185"/>
    <p:sldId id="349" r:id="rId186"/>
    <p:sldId id="380" r:id="rId187"/>
    <p:sldId id="350" r:id="rId188"/>
    <p:sldId id="381" r:id="rId189"/>
    <p:sldId id="382" r:id="rId190"/>
    <p:sldId id="393" r:id="rId191"/>
    <p:sldId id="351" r:id="rId192"/>
    <p:sldId id="271" r:id="rId193"/>
    <p:sldId id="391" r:id="rId19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DE6"/>
    <a:srgbClr val="2A71B8"/>
    <a:srgbClr val="007D00"/>
    <a:srgbClr val="C44545"/>
    <a:srgbClr val="F5DBD4"/>
    <a:srgbClr val="09FAF4"/>
    <a:srgbClr val="D55145"/>
    <a:srgbClr val="F7F7F7"/>
    <a:srgbClr val="CD4C3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400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notesMaster" Target="notesMasters/notesMaster1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theme" Target="theme/theme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FC9BE-1688-4409-9CE6-2A35BE159563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76683B-76D6-42B3-AD4B-E55FB21D7F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048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공간 보간 </a:t>
            </a:r>
            <a:r>
              <a:rPr lang="en-US" altLang="ko-KR" dirty="0"/>
              <a:t>: https://docs.qgis.org/3.16/ko/docs/gentle_gis_introduction/spatial_analysis_interpolation.html</a:t>
            </a:r>
          </a:p>
          <a:p>
            <a:r>
              <a:rPr lang="ko-KR" altLang="en-US" dirty="0"/>
              <a:t>공간 클러스터링 </a:t>
            </a:r>
            <a:r>
              <a:rPr lang="en-US" altLang="ko-KR" dirty="0"/>
              <a:t>: https://geoffboeing.com/publications/software-data-geospatial-stroke/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683B-76D6-42B3-AD4B-E55FB21D7F7C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120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공간 보간 </a:t>
            </a:r>
            <a:r>
              <a:rPr lang="en-US" altLang="ko-KR" dirty="0"/>
              <a:t>: https://docs.qgis.org/3.16/ko/docs/gentle_gis_introduction/spatial_analysis_interpolation.html</a:t>
            </a:r>
          </a:p>
          <a:p>
            <a:r>
              <a:rPr lang="ko-KR" altLang="en-US" dirty="0"/>
              <a:t>공간 클러스터링 </a:t>
            </a:r>
            <a:r>
              <a:rPr lang="en-US" altLang="ko-KR" dirty="0"/>
              <a:t>: https://geoffboeing.com/publications/software-data-geospatial-stroke/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683B-76D6-42B3-AD4B-E55FB21D7F7C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415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F4CE-D7DF-4D94-810A-68DC356C221F}" type="datetime1">
              <a:rPr lang="ko-KR" altLang="en-US" smtClean="0"/>
              <a:pPr/>
              <a:t>2023-11-16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147AD7-7A7D-46ED-87ED-FD3903806FA8}"/>
              </a:ext>
            </a:extLst>
          </p:cNvPr>
          <p:cNvSpPr txBox="1"/>
          <p:nvPr userDrawn="1"/>
        </p:nvSpPr>
        <p:spPr>
          <a:xfrm>
            <a:off x="-38100" y="6609086"/>
            <a:ext cx="6607865" cy="247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공동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: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itchFamily="18" charset="0"/>
              </a:rPr>
              <a:t>정지훈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 강사 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/ </a:t>
            </a:r>
            <a:r>
              <a:rPr lang="en-US" altLang="ko-KR" sz="900" b="0" i="0" dirty="0" err="1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jhjung@dschloe.com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 / 01072072163 Copyright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ⓒ </a:t>
            </a:r>
            <a:r>
              <a:rPr lang="ko-KR" altLang="en-US" sz="900" b="0" i="0" dirty="0" err="1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디에스끌로에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. All Rights Reserved.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무단 전재 및 배포 금지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3640F8-D950-48AA-87E4-6FF2ED463C19}"/>
              </a:ext>
            </a:extLst>
          </p:cNvPr>
          <p:cNvSpPr txBox="1"/>
          <p:nvPr userDrawn="1"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(2023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기준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 txBox="1">
            <a:spLocks/>
          </p:cNvSpPr>
          <p:nvPr userDrawn="1"/>
        </p:nvSpPr>
        <p:spPr>
          <a:xfrm>
            <a:off x="9171530" y="63386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latinLnBrk="1">
              <a:defRPr/>
            </a:pPr>
            <a:r>
              <a:rPr lang="en-US" altLang="ko-KR" sz="100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 defTabSz="914400" latinLnBrk="1">
                <a:defRPr/>
              </a:pPr>
              <a:t>‹#›</a:t>
            </a:fld>
            <a:r>
              <a:rPr lang="ko-KR" altLang="en-US" sz="100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endParaRPr lang="ko-KR" altLang="en-US" sz="10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918062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4D417-F4E0-405D-9F8D-AB7615EDEE85}" type="datetime1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133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1652C-75F4-4A3D-B8CE-ED9F331EB434}" type="datetime1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112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D25DC-961E-48F6-A1F1-3FA6B2F311AE}" type="datetime1">
              <a:rPr lang="ko-KR" altLang="en-US" smtClean="0"/>
              <a:pPr/>
              <a:t>2023-11-16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78787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DECC6-A3DC-48BB-845F-5B936E269527}" type="datetime1">
              <a:rPr lang="ko-KR" altLang="en-US" smtClean="0"/>
              <a:pPr/>
              <a:t>2023-11-16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540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543B9-1F01-453C-A86A-C028CD43185A}" type="datetime1">
              <a:rPr lang="ko-KR" altLang="en-US" smtClean="0"/>
              <a:pPr/>
              <a:t>2023-11-16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4494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385CD-E15B-4003-AE46-4F344F249F02}" type="datetime1">
              <a:rPr lang="ko-KR" altLang="en-US" smtClean="0"/>
              <a:pPr/>
              <a:t>2023-11-16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0951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672E-9E88-4EA9-80AD-D58C1E4838D7}" type="datetime1">
              <a:rPr lang="ko-KR" altLang="en-US" smtClean="0"/>
              <a:pPr/>
              <a:t>2023-11-16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2413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68DE-2279-4343-AA9B-B6A2980936A6}" type="datetime1">
              <a:rPr lang="ko-KR" altLang="en-US" smtClean="0"/>
              <a:pPr/>
              <a:t>2023-11-16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2695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5A87C-8A59-40FB-A21F-6FE4938021EA}" type="datetime1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758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E725A-3BE9-4B72-AA81-83FDCADA831F}" type="datetime1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313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D25DC-961E-48F6-A1F1-3FA6B2F311AE}" type="datetime1">
              <a:rPr lang="ko-KR" altLang="en-US" smtClean="0"/>
              <a:pPr/>
              <a:t>2023-11-16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862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13.png"/><Relationship Id="rId7" Type="http://schemas.openxmlformats.org/officeDocument/2006/relationships/image" Target="../media/image252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32.png"/><Relationship Id="rId4" Type="http://schemas.openxmlformats.org/officeDocument/2006/relationships/image" Target="../media/image222.png"/><Relationship Id="rId9" Type="http://schemas.openxmlformats.org/officeDocument/2006/relationships/image" Target="../media/image272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sv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0.png"/><Relationship Id="rId5" Type="http://schemas.openxmlformats.org/officeDocument/2006/relationships/image" Target="../media/image410.png"/><Relationship Id="rId4" Type="http://schemas.openxmlformats.org/officeDocument/2006/relationships/image" Target="../media/image400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0.png"/><Relationship Id="rId4" Type="http://schemas.openxmlformats.org/officeDocument/2006/relationships/image" Target="../media/image8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0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0.png"/><Relationship Id="rId4" Type="http://schemas.openxmlformats.org/officeDocument/2006/relationships/image" Target="../media/image520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0.png"/><Relationship Id="rId4" Type="http://schemas.openxmlformats.org/officeDocument/2006/relationships/image" Target="../media/image560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jpeg"/><Relationship Id="rId5" Type="http://schemas.openxmlformats.org/officeDocument/2006/relationships/image" Target="../media/image610.png"/><Relationship Id="rId4" Type="http://schemas.openxmlformats.org/officeDocument/2006/relationships/image" Target="../media/image90.jfif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sv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0.svg"/><Relationship Id="rId7" Type="http://schemas.openxmlformats.org/officeDocument/2006/relationships/image" Target="../media/image4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0.svg"/><Relationship Id="rId7" Type="http://schemas.openxmlformats.org/officeDocument/2006/relationships/image" Target="../media/image4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8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50.png"/><Relationship Id="rId4" Type="http://schemas.openxmlformats.org/officeDocument/2006/relationships/image" Target="../media/image40.sv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E615867-3D54-4008-B974-53085925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1215401" y="2371363"/>
            <a:ext cx="97611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200" b="1" noProof="0" dirty="0" err="1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streamlit</a:t>
            </a:r>
            <a:r>
              <a:rPr lang="en-US" altLang="ko-KR" sz="7200" b="1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7200" b="1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대시보드 강의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9413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2906665" y="2391027"/>
            <a:ext cx="63786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noProof="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 발 환 경 설 정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B28CF2E9-CA84-E59A-359C-98008E640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760E61-731B-E20F-8155-58CCEEBEE06C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22968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459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s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cikit-learn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476867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대표적인 라이브러리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출처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https://scikit-learn.org/stable/</a:t>
            </a:r>
          </a:p>
        </p:txBody>
      </p:sp>
      <p:sp>
        <p:nvSpPr>
          <p:cNvPr id="2" name="正方形/長方形 2">
            <a:extLst>
              <a:ext uri="{FF2B5EF4-FFF2-40B4-BE49-F238E27FC236}">
                <a16:creationId xmlns:a16="http://schemas.microsoft.com/office/drawing/2014/main" id="{BC0327C9-0A0D-AB75-7DAF-88B8AA520B48}"/>
              </a:ext>
            </a:extLst>
          </p:cNvPr>
          <p:cNvSpPr/>
          <p:nvPr/>
        </p:nvSpPr>
        <p:spPr>
          <a:xfrm>
            <a:off x="5164554" y="2235313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Regression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7" name="正方形/長方形 2">
            <a:extLst>
              <a:ext uri="{FF2B5EF4-FFF2-40B4-BE49-F238E27FC236}">
                <a16:creationId xmlns:a16="http://schemas.microsoft.com/office/drawing/2014/main" id="{F708C6DF-0AD8-0A50-A48F-DF15333D0310}"/>
              </a:ext>
            </a:extLst>
          </p:cNvPr>
          <p:cNvSpPr/>
          <p:nvPr/>
        </p:nvSpPr>
        <p:spPr>
          <a:xfrm>
            <a:off x="942387" y="2235313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E7E6E6">
                    <a:lumMod val="10000"/>
                  </a:srgb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lassification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8" name="正方形/長方形 2">
            <a:extLst>
              <a:ext uri="{FF2B5EF4-FFF2-40B4-BE49-F238E27FC236}">
                <a16:creationId xmlns:a16="http://schemas.microsoft.com/office/drawing/2014/main" id="{D06E1E38-2D44-B8FB-B9DA-17C42B88520D}"/>
              </a:ext>
            </a:extLst>
          </p:cNvPr>
          <p:cNvSpPr/>
          <p:nvPr/>
        </p:nvSpPr>
        <p:spPr>
          <a:xfrm>
            <a:off x="9386722" y="2235313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Clustering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9" name="正方形/長方形 2">
            <a:extLst>
              <a:ext uri="{FF2B5EF4-FFF2-40B4-BE49-F238E27FC236}">
                <a16:creationId xmlns:a16="http://schemas.microsoft.com/office/drawing/2014/main" id="{C55885FD-85A1-C660-9C5F-8B10FA80DB50}"/>
              </a:ext>
            </a:extLst>
          </p:cNvPr>
          <p:cNvSpPr/>
          <p:nvPr/>
        </p:nvSpPr>
        <p:spPr>
          <a:xfrm>
            <a:off x="5164554" y="4384792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Model </a:t>
            </a:r>
            <a:r>
              <a:rPr lang="en-US" altLang="ja-JP" dirty="0">
                <a:solidFill>
                  <a:srgbClr val="E7E6E6">
                    <a:lumMod val="10000"/>
                  </a:srgb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Selection</a:t>
            </a:r>
            <a:endParaRPr kumimoji="0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0" name="正方形/長方形 2">
            <a:extLst>
              <a:ext uri="{FF2B5EF4-FFF2-40B4-BE49-F238E27FC236}">
                <a16:creationId xmlns:a16="http://schemas.microsoft.com/office/drawing/2014/main" id="{E7DF340A-957C-72E5-9D47-C7874BD8599B}"/>
              </a:ext>
            </a:extLst>
          </p:cNvPr>
          <p:cNvSpPr/>
          <p:nvPr/>
        </p:nvSpPr>
        <p:spPr>
          <a:xfrm>
            <a:off x="942387" y="4384792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Dimensionality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Reduction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1" name="正方形/長方形 2">
            <a:extLst>
              <a:ext uri="{FF2B5EF4-FFF2-40B4-BE49-F238E27FC236}">
                <a16:creationId xmlns:a16="http://schemas.microsoft.com/office/drawing/2014/main" id="{590374A3-1B0C-88D6-F527-E07366D19C1D}"/>
              </a:ext>
            </a:extLst>
          </p:cNvPr>
          <p:cNvSpPr/>
          <p:nvPr/>
        </p:nvSpPr>
        <p:spPr>
          <a:xfrm>
            <a:off x="9386722" y="4384792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Preprocessing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0999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3962944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대표적인 라이브러리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2C04208-AA28-358D-3026-798FA8E56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58" y="1413744"/>
            <a:ext cx="10610850" cy="36575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BC63EA-65DE-08A9-B3EB-70BA0B0AE475}"/>
              </a:ext>
            </a:extLst>
          </p:cNvPr>
          <p:cNvSpPr txBox="1"/>
          <p:nvPr/>
        </p:nvSpPr>
        <p:spPr>
          <a:xfrm>
            <a:off x="228599" y="183284"/>
            <a:ext cx="3459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s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cikit-learn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77262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3962944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대표적인 라이브러리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4E1D1B-12C3-E421-4B6C-4F1B96C06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55" y="1413744"/>
            <a:ext cx="9858375" cy="3667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D5708B-A21A-1081-64B4-B2D70F2945B5}"/>
              </a:ext>
            </a:extLst>
          </p:cNvPr>
          <p:cNvSpPr txBox="1"/>
          <p:nvPr/>
        </p:nvSpPr>
        <p:spPr>
          <a:xfrm>
            <a:off x="228599" y="183284"/>
            <a:ext cx="3459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s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cikit-learn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26591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프로세스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154249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수집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&gt;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가공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&gt;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 학습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&gt;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 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&gt;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 성능 개선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7D2C42-A4FA-5ADB-F3AF-278D275BB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4152" r="2059" b="3100"/>
          <a:stretch/>
        </p:blipFill>
        <p:spPr bwMode="auto">
          <a:xfrm>
            <a:off x="592658" y="1528767"/>
            <a:ext cx="7762875" cy="345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008141-CDD8-82F1-EB6F-1B40E736A261}"/>
              </a:ext>
            </a:extLst>
          </p:cNvPr>
          <p:cNvSpPr txBox="1"/>
          <p:nvPr/>
        </p:nvSpPr>
        <p:spPr>
          <a:xfrm>
            <a:off x="592658" y="5175344"/>
            <a:ext cx="61150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출처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https://shorturl.at/zAEM4</a:t>
            </a:r>
          </a:p>
        </p:txBody>
      </p:sp>
    </p:spTree>
    <p:extLst>
      <p:ext uri="{BB962C8B-B14F-4D97-AF65-F5344CB8AC3E}">
        <p14:creationId xmlns:p14="http://schemas.microsoft.com/office/powerpoint/2010/main" val="35912765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03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s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cikit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-learn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모듈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7026282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개요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분석 수행할 때 가장 유용하게 사용할 수 있는 파이썬 라이브러리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7D4E2FF-011F-37C2-8CF5-FD9920D2E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352565"/>
              </p:ext>
            </p:extLst>
          </p:nvPr>
        </p:nvGraphicFramePr>
        <p:xfrm>
          <a:off x="602593" y="1783076"/>
          <a:ext cx="10943680" cy="43586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73247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2560320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710113">
                  <a:extLst>
                    <a:ext uri="{9D8B030D-6E8A-4147-A177-3AD203B41FA5}">
                      <a16:colId xmlns:a16="http://schemas.microsoft.com/office/drawing/2014/main" val="35988193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업무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모듈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분리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sklearn.model_selection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훈련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검증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테스트 데이터로 데이터를 분리하기 위해 활용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train_test_split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메서드 주로 활용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처리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sklearn.preprocessing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Feature Scaling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-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StandardSacler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평균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분산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 기준으로 변경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-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MinMaxScaler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 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과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사이에 위치하도록 데이터 재조정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Binarization 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수치 데이터를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과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 변환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Encoding 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문자 데이터를 수치로 변환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Imputer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결측치를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채움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축소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sklearn.decomposition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PCA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등을 통해 차원축소 지원 가능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78952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모형 학습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sklearn.linear_model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선형회귀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로지스틱 회귀 등의 알고리즘 지원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149560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sklearn.tree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트리 알고리즘 제공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20947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sklearn.ensemble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랜덤포레스트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알고리즘 제공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974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모형 평가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회귀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클러스터링 등에 관한 모형 평가 지표 제공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7117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02298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631944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모형 학습 전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이유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알고리즘 적용 전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결측치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미 허용 → 다른 </a:t>
            </a:r>
            <a:r>
              <a:rPr lang="ko-KR" altLang="en-US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고정 값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입력 필요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문자열 값을 허용하지 않는다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→ </a:t>
            </a:r>
            <a:r>
              <a:rPr lang="ko-KR" altLang="en-US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숫자형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변환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서로 다른 변수의 값 범위를 일정한 수준으로 변환함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038815"/>
              </p:ext>
            </p:extLst>
          </p:nvPr>
        </p:nvGraphicFramePr>
        <p:xfrm>
          <a:off x="602593" y="2521740"/>
          <a:ext cx="10943680" cy="3906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8224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2151326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710113">
                  <a:extLst>
                    <a:ext uri="{9D8B030D-6E8A-4147-A177-3AD203B41FA5}">
                      <a16:colId xmlns:a16="http://schemas.microsoft.com/office/drawing/2014/main" val="35988193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종류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모듈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표준화</a:t>
                      </a:r>
                      <a:r>
                        <a:rPr lang="en-US" altLang="ko-KR" sz="1600" b="0" baseline="-250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Standardization</a:t>
                      </a:r>
                      <a:endParaRPr lang="ko-KR" altLang="en-US" sz="1600" b="0" baseline="-250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RobustScaler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중간값을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제거하고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사분위수 범위에 따라 데이터의 배율 조정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사분위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사분위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사이의 범위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이상치 제거에 좋음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quantile_range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파라미터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(default [0.25, 0.75])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에서 조정 가능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600" b="0" baseline="-250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StandardScaler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평균이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이고 분산이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 정규분포를 가진 값으로 변환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SVM,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선형회귀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로지스틱 모델 사용 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필수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회귀보다는 분류분석에 유용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711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정규화</a:t>
                      </a:r>
                      <a:r>
                        <a:rPr lang="en-US" altLang="ko-KR" sz="1600" b="0" baseline="-250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Normalization</a:t>
                      </a:r>
                      <a:endParaRPr lang="ko-KR" altLang="en-US" sz="1600" b="0" baseline="-250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MinMaxScaler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모든 수치 데이터를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[0, 1],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음수가 존재하면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[-1, 1]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사이 변환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분류보다는 회귀에 유용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22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baseline="-250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MaxAbsScaler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최대절댓값과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 각각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1, 0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 되도록 스케일링 하는 정규화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모든 값은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과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사이에 표현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이상치에 매우 민감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분류보다는 회귀에 유용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506365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AB3551D-26C2-DCD5-8BD8-B3148DFC9C6D}"/>
              </a:ext>
            </a:extLst>
          </p:cNvPr>
          <p:cNvSpPr txBox="1"/>
          <p:nvPr/>
        </p:nvSpPr>
        <p:spPr>
          <a:xfrm>
            <a:off x="228599" y="183284"/>
            <a:ext cx="4203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s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cikit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-learn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모듈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86790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631944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모형 학습 전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이유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알고리즘 적용 전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결측치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미 허용 → 다른 </a:t>
            </a:r>
            <a:r>
              <a:rPr lang="ko-KR" altLang="en-US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고정 값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입력 필요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문자열 값을 허용하지 않는다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→ </a:t>
            </a:r>
            <a:r>
              <a:rPr lang="ko-KR" altLang="en-US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숫자형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변환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서로 다른 변수의 값 범위를 일정한 수준으로 변환함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017032"/>
              </p:ext>
            </p:extLst>
          </p:nvPr>
        </p:nvGraphicFramePr>
        <p:xfrm>
          <a:off x="602593" y="2521740"/>
          <a:ext cx="10943680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8224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2151326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710113">
                  <a:extLst>
                    <a:ext uri="{9D8B030D-6E8A-4147-A177-3AD203B41FA5}">
                      <a16:colId xmlns:a16="http://schemas.microsoft.com/office/drawing/2014/main" val="35988193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종류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모듈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Ordinal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Encoding</a:t>
                      </a:r>
                      <a:endParaRPr lang="ko-KR" altLang="en-US" sz="1600" b="0" baseline="-250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OrdinalEncoder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서열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(Ordinal)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척도를 숫자로 변환함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독립변수만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22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Label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Encoding</a:t>
                      </a:r>
                      <a:endParaRPr lang="ko-KR" altLang="en-US" sz="1600" b="0" baseline="-250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LabelEncoder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서열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(Nominal)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척도를 숫자로 변환함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종속변수만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472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One-Hot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Encoding</a:t>
                      </a:r>
                      <a:endParaRPr lang="ko-KR" altLang="en-US" sz="1600" b="0" baseline="-250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OneHotEncoder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명목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(Nominal)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척도를 숫자로 변환함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독립변수만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902464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2B5812D-6CD0-F92C-26F5-D6B71D779187}"/>
              </a:ext>
            </a:extLst>
          </p:cNvPr>
          <p:cNvSpPr txBox="1"/>
          <p:nvPr/>
        </p:nvSpPr>
        <p:spPr>
          <a:xfrm>
            <a:off x="228599" y="183284"/>
            <a:ext cx="4203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s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cikit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-learn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모듈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24517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76354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모형 오차의 개념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오차는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실제값과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예측값의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차이를 말함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양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(+)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값과 음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(-)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값 발생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양과 음의 값 한산 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오차는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0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에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가까워짐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따라서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제곱 또는 절댓값을 취함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모형은 오차의 제곱 혹은 절댓값의 합이 최소화되는 라인을 찾는 것이 목표임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516" y="2644019"/>
            <a:ext cx="8972683" cy="369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4957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76354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모형 오차의 개념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오차는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실제값과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예측값의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차이를 말함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양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(+)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값과 음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(-)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값 발생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양과 음의 값 한산 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오차는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0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에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가까워짐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따라서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제곱 또는 절댓값을 취함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모형은 오차의 제곱 혹은 절댓값의 합이 최소화되는 라인을 찾는 것이 목표임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1384300" y="5967968"/>
            <a:ext cx="3797300" cy="38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1536701" y="2821543"/>
            <a:ext cx="3247" cy="3336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813614" y="5969321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614" y="5969321"/>
                <a:ext cx="36798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146489" y="2932033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489" y="2932033"/>
                <a:ext cx="371384" cy="369332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연결선 25"/>
          <p:cNvCxnSpPr/>
          <p:nvPr/>
        </p:nvCxnSpPr>
        <p:spPr>
          <a:xfrm flipV="1">
            <a:off x="1384300" y="2917062"/>
            <a:ext cx="2777811" cy="267652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2327910" y="3740806"/>
            <a:ext cx="88936" cy="9953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933600" y="3455101"/>
                <a:ext cx="89697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실제값</a:t>
                </a:r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𝑌</m:t>
                    </m:r>
                  </m:oMath>
                </a14:m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)</a:t>
                </a:r>
                <a:endParaRPr lang="ko-KR" altLang="en-US" sz="12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3600" y="3455101"/>
                <a:ext cx="896977" cy="276999"/>
              </a:xfrm>
              <a:prstGeom prst="rect">
                <a:avLst/>
              </a:prstGeom>
              <a:blipFill>
                <a:blip r:embed="rId4"/>
                <a:stretch>
                  <a:fillRect t="-4444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연결선 29"/>
          <p:cNvCxnSpPr/>
          <p:nvPr/>
        </p:nvCxnSpPr>
        <p:spPr>
          <a:xfrm flipV="1">
            <a:off x="1522430" y="5391388"/>
            <a:ext cx="3179110" cy="5807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2382089" y="4652876"/>
            <a:ext cx="0" cy="767550"/>
          </a:xfrm>
          <a:prstGeom prst="straightConnector1">
            <a:avLst/>
          </a:prstGeom>
          <a:ln w="31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28" idx="4"/>
          </p:cNvCxnSpPr>
          <p:nvPr/>
        </p:nvCxnSpPr>
        <p:spPr>
          <a:xfrm>
            <a:off x="2372378" y="3840342"/>
            <a:ext cx="9711" cy="769537"/>
          </a:xfrm>
          <a:prstGeom prst="straightConnector1">
            <a:avLst/>
          </a:prstGeom>
          <a:ln w="31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2412071" y="4512314"/>
                <a:ext cx="88941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예측값</a:t>
                </a:r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acc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)</a:t>
                </a:r>
                <a:endParaRPr lang="ko-KR" altLang="en-US" sz="12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071" y="4512314"/>
                <a:ext cx="889411" cy="276999"/>
              </a:xfrm>
              <a:prstGeom prst="rect">
                <a:avLst/>
              </a:prstGeom>
              <a:blipFill>
                <a:blip r:embed="rId5"/>
                <a:stretch>
                  <a:fillRect l="-685" t="-2174" r="-8904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614346" y="3995438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오류</a:t>
            </a:r>
            <a:endParaRPr lang="en-US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r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(Error)</a:t>
            </a:r>
            <a:endParaRPr lang="ko-KR" altLang="en-US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649174" y="5252888"/>
                <a:ext cx="73552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평균</a:t>
                </a:r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acc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)</a:t>
                </a:r>
                <a:endParaRPr lang="ko-KR" altLang="en-US" sz="12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174" y="5252888"/>
                <a:ext cx="735522" cy="276999"/>
              </a:xfrm>
              <a:prstGeom prst="rect">
                <a:avLst/>
              </a:prstGeom>
              <a:blipFill>
                <a:blip r:embed="rId6"/>
                <a:stretch>
                  <a:fillRect l="-833" t="-4444" r="-5000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3880838" y="3954875"/>
                <a:ext cx="1113703" cy="540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D2Coding" panose="020B0609020101020101" pitchFamily="49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1200" b="0" i="1" smtClean="0">
                              <a:latin typeface="Cambria Math" panose="02040503050406030204" pitchFamily="18" charset="0"/>
                              <a:ea typeface="D2Coding" panose="020B0609020101020101" pitchFamily="49" charset="-127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ko-KR" sz="1200" b="0" i="1" smtClean="0">
                                              <a:latin typeface="Cambria Math" panose="02040503050406030204" pitchFamily="18" charset="0"/>
                                              <a:ea typeface="D2Coding" panose="020B0609020101020101" pitchFamily="49" charset="-127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1200" b="0" i="1" smtClean="0">
                                              <a:latin typeface="Cambria Math" panose="02040503050406030204" pitchFamily="18" charset="0"/>
                                              <a:ea typeface="D2Coding" panose="020B0609020101020101" pitchFamily="49" charset="-127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12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838" y="3954875"/>
                <a:ext cx="1113703" cy="540469"/>
              </a:xfrm>
              <a:prstGeom prst="rect">
                <a:avLst/>
              </a:prstGeom>
              <a:blipFill>
                <a:blip r:embed="rId7"/>
                <a:stretch>
                  <a:fillRect l="-41209" t="-117045" r="-32967" b="-1659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/>
          <p:cNvSpPr txBox="1"/>
          <p:nvPr/>
        </p:nvSpPr>
        <p:spPr>
          <a:xfrm>
            <a:off x="3866023" y="3701842"/>
            <a:ext cx="2569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오차의 </a:t>
            </a:r>
            <a:r>
              <a:rPr lang="ko-KR" altLang="en-US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제곱합을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최소화하는 라인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4162216" y="2640964"/>
                <a:ext cx="126329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D2Coding" panose="020B0609020101020101" pitchFamily="49" charset="-127"/>
                        </a:rPr>
                        <m:t>𝑦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D2Coding" panose="020B0609020101020101" pitchFamily="49" charset="-127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D2Coding" panose="020B0609020101020101" pitchFamily="49" charset="-127"/>
                        </a:rPr>
                        <m:t>𝑎𝑥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D2Coding" panose="020B0609020101020101" pitchFamily="49" charset="-127"/>
                        </a:rPr>
                        <m:t>+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D2Coding" panose="020B0609020101020101" pitchFamily="49" charset="-127"/>
                        </a:rPr>
                        <m:t>𝑏</m:t>
                      </m:r>
                    </m:oMath>
                  </m:oMathPara>
                </a14:m>
                <a:endParaRPr lang="ko-KR" altLang="en-US" sz="16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216" y="2640964"/>
                <a:ext cx="1263295" cy="338554"/>
              </a:xfrm>
              <a:prstGeom prst="rect">
                <a:avLst/>
              </a:prstGeom>
              <a:blipFill>
                <a:blip r:embed="rId8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5384696" y="2512836"/>
                <a:ext cx="4216795" cy="6174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𝑎</m:t>
                    </m:r>
                  </m:oMath>
                </a14:m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 </a:t>
                </a:r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: </a:t>
                </a:r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기울기</a:t>
                </a:r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(</a:t>
                </a:r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회귀계수</a:t>
                </a:r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, Coefficient), </a:t>
                </a:r>
                <a:r>
                  <a:rPr lang="ko-KR" altLang="en-US" sz="1200" dirty="0" err="1">
                    <a:latin typeface="D2Coding" panose="020B0609020101020101" pitchFamily="49" charset="-127"/>
                    <a:ea typeface="D2Coding" panose="020B0609020101020101" pitchFamily="49" charset="-127"/>
                  </a:rPr>
                  <a:t>최소제곱법</a:t>
                </a:r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 추정</a:t>
                </a:r>
                <a:endParaRPr lang="en-US" altLang="ko-KR" sz="12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𝑏</m:t>
                    </m:r>
                  </m:oMath>
                </a14:m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 </a:t>
                </a:r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: </a:t>
                </a:r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절편</a:t>
                </a:r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(intercept)</a:t>
                </a:r>
                <a:endParaRPr lang="ko-KR" altLang="en-US" sz="12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696" y="2512836"/>
                <a:ext cx="4216795" cy="617413"/>
              </a:xfrm>
              <a:prstGeom prst="rect">
                <a:avLst/>
              </a:prstGeom>
              <a:blipFill>
                <a:blip r:embed="rId9"/>
                <a:stretch>
                  <a:fillRect b="-69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0BFB615-0DF6-BAD4-0BDE-B4F0334D8827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347113259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505721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MAE(Mean Absolute Error)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실젯값과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예측값의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차이 활용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0499597"/>
                  </p:ext>
                </p:extLst>
              </p:nvPr>
            </p:nvGraphicFramePr>
            <p:xfrm>
              <a:off x="602593" y="1818599"/>
              <a:ext cx="10943680" cy="170707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차이를 절댓값으로 변환해 평균한 것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𝑀𝐴𝐸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sup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𝑌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에러의 크기가 그대로 반영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이상치에 영향 받음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0499597"/>
                  </p:ext>
                </p:extLst>
              </p:nvPr>
            </p:nvGraphicFramePr>
            <p:xfrm>
              <a:off x="602593" y="1818599"/>
              <a:ext cx="10943680" cy="170707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차이를 절댓값으로 변환해 평균한 것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75711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52000" r="-206" b="-84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에러의 크기가 그대로 반영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이상치에 영향 받음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256718"/>
          <a:ext cx="6383154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0920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573949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mean_absolute_error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s-E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mae = mean_absolute_error(y_test, y_pred)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0.00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10B55F8-5545-6ECC-B584-563CB2D6C9A8}"/>
              </a:ext>
            </a:extLst>
          </p:cNvPr>
          <p:cNvSpPr txBox="1"/>
          <p:nvPr/>
        </p:nvSpPr>
        <p:spPr>
          <a:xfrm>
            <a:off x="506933" y="3738950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7F06C0-17A5-3C8D-6650-132455E47EDC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930573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678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Github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412333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Github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: Git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사용한 버전 관리 및 협업을 위한 웹 기반 플랫폼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https://github.com/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20ADB8-814D-0439-182D-CFCDE4F11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63" y="1829243"/>
            <a:ext cx="9122980" cy="448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0072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448975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MSE(Mean Squared Error)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실젯값과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예측값의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차이 활용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3337819"/>
                  </p:ext>
                </p:extLst>
              </p:nvPr>
            </p:nvGraphicFramePr>
            <p:xfrm>
              <a:off x="602593" y="1818599"/>
              <a:ext cx="10943680" cy="170707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차이를 제곱해 평균한 것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𝑀𝑆𝐸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𝑌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차이의 면적 합을 의미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특이값이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존재하면 수치가 증가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3337819"/>
                  </p:ext>
                </p:extLst>
              </p:nvPr>
            </p:nvGraphicFramePr>
            <p:xfrm>
              <a:off x="602593" y="1818599"/>
              <a:ext cx="10943680" cy="170707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차이를 제곱해 평균한 것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75711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52000" r="-206" b="-84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차이의 면적 합을 의미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특이값이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존재하면 수치가 증가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256718"/>
          <a:ext cx="6383154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0920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573949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mean_squared_error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s-E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mae = mean_squared_error (y_test, y_pred)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0.00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738950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A20D80-2723-3601-CA23-82792D881BD0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207960083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0869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RMSE(Root Mean Squared Error)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실젯값과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예측값의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차이 활용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6993303"/>
                  </p:ext>
                </p:extLst>
              </p:nvPr>
            </p:nvGraphicFramePr>
            <p:xfrm>
              <a:off x="602593" y="1818599"/>
              <a:ext cx="10943680" cy="223393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차이를 제곱해 평균한 것에 루트를 씌운 것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𝑅𝑀𝑆𝐸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  <m:nary>
                                      <m:naryPr>
                                        <m:chr m:val="∑"/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𝑖</m:t>
                                        </m:r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𝑌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̂"/>
                                                        <m:ctrlPr>
                                                          <a:rPr lang="en-US" altLang="ko-KR" sz="16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D2Coding" panose="020B0609020101020101" pitchFamily="49" charset="-127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altLang="ko-KR" sz="16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D2Coding" panose="020B0609020101020101" pitchFamily="49" charset="-127"/>
                                                          </a:rPr>
                                                          <m:t>𝑌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e>
                                </m:rad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오차에 제곱을 하면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오차가 클수록 그에 따른 가중치가 높게 반영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때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손실이 기하급수적으로 증가하는 상황에서 실제 </a:t>
                          </a:r>
                          <a:r>
                            <a:rPr lang="ko-KR" altLang="en-US" sz="16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오류값의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평균보다 값이 더 커지지 않도록 상쇄하기 위해 사용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6993303"/>
                  </p:ext>
                </p:extLst>
              </p:nvPr>
            </p:nvGraphicFramePr>
            <p:xfrm>
              <a:off x="602593" y="1818599"/>
              <a:ext cx="10943680" cy="223393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차이를 제곱해 평균한 것에 루트를 씌운 것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104013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38012" r="-206" b="-859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오차에 제곱을 하면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오차가 클수록 그에 따른 가중치가 높게 반영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때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손실이 기하급수적으로 증가하는 상황에서 실제 </a:t>
                          </a:r>
                          <a:r>
                            <a:rPr lang="ko-KR" altLang="en-US" sz="16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오류값의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평균보다 값이 더 커지지 않도록 상쇄하기 위해 사용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710846"/>
          <a:ext cx="6383154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0920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573949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mean_squared_error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s-E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s-E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numpy as </a:t>
                      </a:r>
                      <a:r>
                        <a:rPr lang="es-E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</a:t>
                      </a:r>
                      <a:endParaRPr lang="ko-KR" altLang="en-US" sz="1600" b="1" dirty="0">
                        <a:solidFill>
                          <a:srgbClr val="00B05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mse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mean_squared_error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rmse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np.sqrt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mse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021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760339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4193078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6541C2-3D08-3A69-BB78-133A628DA412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159323355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9667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MSLE(Mean Squared Log Error)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실젯값과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예측값의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차이 활용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8986357"/>
                  </p:ext>
                </p:extLst>
              </p:nvPr>
            </p:nvGraphicFramePr>
            <p:xfrm>
              <a:off x="602593" y="1818599"/>
              <a:ext cx="10943680" cy="170707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차이를 제곱해 평균한 것에 로그를 적용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𝑀𝑆𝐿𝐸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log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⁡</m:t>
                                </m:r>
                                <m:d>
                                  <m:d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  <m:nary>
                                      <m:naryPr>
                                        <m:chr m:val="∑"/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𝑖</m:t>
                                        </m:r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𝑌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̂"/>
                                                        <m:ctrlPr>
                                                          <a:rPr lang="en-US" altLang="ko-KR" sz="16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D2Coding" panose="020B0609020101020101" pitchFamily="49" charset="-127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altLang="ko-KR" sz="16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D2Coding" panose="020B0609020101020101" pitchFamily="49" charset="-127"/>
                                                          </a:rPr>
                                                          <m:t>𝑌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e>
                                </m:d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RMSE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와 같이 오차가 기하급수적으로 증가하는 상황에서 실제 오차의 평균보다 값이 더 커지지 않도록 상쇄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8986357"/>
                  </p:ext>
                </p:extLst>
              </p:nvPr>
            </p:nvGraphicFramePr>
            <p:xfrm>
              <a:off x="602593" y="1818599"/>
              <a:ext cx="10943680" cy="170707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차이를 제곱해 평균한 것에 로그를 적용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75711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52000" r="-206" b="-84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RMSE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와 같이 오차가 기하급수적으로 증가하는 상황에서 실제 오차의 평균보다 값이 더 커지지 않도록 상쇄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666219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256718"/>
          <a:ext cx="6383154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0920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573949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mean_squared_log_error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msle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mean_squared_log_error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msle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0.00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64257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605E7F5-7305-179D-FC0C-6C586BA9EEE8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42986743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6323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MAPE(Mean Absolute Error)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실젯값과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예측값의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차이 활용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1492961"/>
                  </p:ext>
                </p:extLst>
              </p:nvPr>
            </p:nvGraphicFramePr>
            <p:xfrm>
              <a:off x="602593" y="1818599"/>
              <a:ext cx="10943680" cy="149879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MAE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를 퍼센트로 반환한 것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𝑀𝐴𝑃𝐸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100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sup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</m:acc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)</m:t>
                                            </m:r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오차가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예측값에서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차지하는 정도를 나타냄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1492961"/>
                  </p:ext>
                </p:extLst>
              </p:nvPr>
            </p:nvGraphicFramePr>
            <p:xfrm>
              <a:off x="602593" y="1818599"/>
              <a:ext cx="10943680" cy="149879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MAE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를 퍼센트로 반환한 것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75711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52000" r="-206" b="-552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오차가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예측값에서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차지하는 정도를 나타냄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525670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116169"/>
          <a:ext cx="10925512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55499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070013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np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def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MAPE(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mape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abs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-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/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)) *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100</a:t>
                      </a:r>
                      <a:endParaRPr lang="ko-KR" altLang="en-US" sz="1600" b="1" dirty="0">
                        <a:solidFill>
                          <a:srgbClr val="00B05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return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642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mape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MAPE(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4232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063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DF24948-8E25-ACB7-196E-959D4B701EDA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316706085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3" y="847053"/>
                <a:ext cx="332014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성능평가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–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회귀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: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결정계수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실젯값과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예측값의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차이 활용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3" y="847053"/>
                <a:ext cx="3320140" cy="830997"/>
              </a:xfrm>
              <a:prstGeom prst="rect">
                <a:avLst/>
              </a:prstGeom>
              <a:blipFill>
                <a:blip r:embed="rId2"/>
                <a:stretch>
                  <a:fillRect l="-734" b="-4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3640115"/>
                  </p:ext>
                </p:extLst>
              </p:nvPr>
            </p:nvGraphicFramePr>
            <p:xfrm>
              <a:off x="602593" y="1818599"/>
              <a:ext cx="10943680" cy="112877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회귀 모형이 선형인 경우에는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결정계수를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평가 지표로 활용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결정계수는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사이의 값을 가지며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가까울수록 모형의 설명력이 좋음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𝑆𝑆𝑅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𝑆𝑆𝑇</m:t>
                                    </m:r>
                                  </m:den>
                                </m:f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𝑆𝑆𝑇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−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𝑆𝑆𝐸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𝑆𝑆𝑇</m:t>
                                    </m:r>
                                  </m:den>
                                </m:f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=1−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𝑆𝑆𝐸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𝑆𝑆𝑇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3640115"/>
                  </p:ext>
                </p:extLst>
              </p:nvPr>
            </p:nvGraphicFramePr>
            <p:xfrm>
              <a:off x="602593" y="1818599"/>
              <a:ext cx="10943680" cy="112877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회귀 모형이 선형인 경우에는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결정계수를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평가 지표로 활용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결정계수는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사이의 값을 가지며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가까울수록 모형의 설명력이 좋음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4965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320" t="-108791" r="-206" b="-21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2323059"/>
                  </p:ext>
                </p:extLst>
              </p:nvPr>
            </p:nvGraphicFramePr>
            <p:xfrm>
              <a:off x="602593" y="3141874"/>
              <a:ext cx="10943680" cy="300228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807562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6561158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1574960">
                      <a:extLst>
                        <a:ext uri="{9D8B030D-6E8A-4147-A177-3AD203B41FA5}">
                          <a16:colId xmlns:a16="http://schemas.microsoft.com/office/drawing/2014/main" val="35988193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지표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설명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수식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SST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(Total</a:t>
                          </a:r>
                          <a:r>
                            <a:rPr lang="en-US" altLang="ko-KR" sz="1600" b="1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Sum of Squared)</a:t>
                          </a:r>
                          <a:endParaRPr lang="ko-KR" altLang="en-US" sz="1600" b="1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전체제곱합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관측치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와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𝑦</m:t>
                              </m:r>
                              <m:r>
                                <a:rPr lang="ko-KR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값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들의 평균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𝑦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의 차이를 제곱하여 합한 값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𝑦</m:t>
                              </m:r>
                              <m:r>
                                <a:rPr lang="ko-KR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가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가지는 전체 변동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SSR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(Regression</a:t>
                          </a:r>
                          <a:r>
                            <a:rPr lang="en-US" altLang="ko-KR" sz="1600" b="1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Sum of Squared)</a:t>
                          </a:r>
                          <a:endParaRPr lang="ko-KR" altLang="en-US" sz="1600" b="1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600" b="0" baseline="-2500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회귀제곱합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모형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예측치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와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𝑦</m:t>
                              </m:r>
                              <m:r>
                                <a:rPr lang="ko-KR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값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들의 평균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𝑦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의 차이를 제곱하여 합한 값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𝑦</m:t>
                              </m:r>
                              <m:r>
                                <a:rPr lang="ko-KR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가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가지는 전체 변동성 중 회귀 모형으로 설명할 수 있는 변동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d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acc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4724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SSE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(Error</a:t>
                          </a:r>
                          <a:r>
                            <a:rPr lang="en-US" altLang="ko-KR" sz="1600" b="1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Sum of Squared)</a:t>
                          </a:r>
                          <a:endParaRPr lang="ko-KR" altLang="en-US" sz="1600" b="1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600" b="0" baseline="-2500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오차제곱합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관측치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와 모형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예측치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의 차이를 제곱하여 합한 값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𝑦</m:t>
                              </m:r>
                              <m:r>
                                <a:rPr lang="ko-KR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가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가지는 전체 변동성 중 회귀 모형으로 설명할 수 없는 변동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2323059"/>
                  </p:ext>
                </p:extLst>
              </p:nvPr>
            </p:nvGraphicFramePr>
            <p:xfrm>
              <a:off x="602593" y="3141874"/>
              <a:ext cx="10943680" cy="300228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807562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6561158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1574960">
                      <a:extLst>
                        <a:ext uri="{9D8B030D-6E8A-4147-A177-3AD203B41FA5}">
                          <a16:colId xmlns:a16="http://schemas.microsoft.com/office/drawing/2014/main" val="35988193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지표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설명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수식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SST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(Total</a:t>
                          </a:r>
                          <a:r>
                            <a:rPr lang="en-US" altLang="ko-KR" sz="1600" b="1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Sum of Squared)</a:t>
                          </a:r>
                          <a:endParaRPr lang="ko-KR" altLang="en-US" sz="1600" b="1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2897" t="-48148" r="-24327" b="-22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94208" t="-48148" r="-1158" b="-22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9855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SSR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(Regression</a:t>
                          </a:r>
                          <a:r>
                            <a:rPr lang="en-US" altLang="ko-KR" sz="1600" b="1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Sum of Squared)</a:t>
                          </a:r>
                          <a:endParaRPr lang="ko-KR" altLang="en-US" sz="1600" b="1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600" b="0" baseline="-2500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2897" t="-123457" r="-24327" b="-907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94208" t="-123457" r="-1158" b="-907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47245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SSE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(Error</a:t>
                          </a:r>
                          <a:r>
                            <a:rPr lang="en-US" altLang="ko-KR" sz="1600" b="1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Sum of Squared)</a:t>
                          </a:r>
                          <a:endParaRPr lang="ko-KR" altLang="en-US" sz="1600" b="1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600" b="0" baseline="-2500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2897" t="-268148" r="-24327" b="-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94208" t="-268148" r="-1158" b="-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5966A00-F8A9-199F-AA8C-805977A3EB17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182387803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3" y="847053"/>
                <a:ext cx="332014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성능평가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–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회귀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: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결정계수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실젯값과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예측값의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차이 활용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3" y="847053"/>
                <a:ext cx="3320140" cy="830997"/>
              </a:xfrm>
              <a:prstGeom prst="rect">
                <a:avLst/>
              </a:prstGeom>
              <a:blipFill>
                <a:blip r:embed="rId2"/>
                <a:stretch>
                  <a:fillRect l="-734" b="-4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9554302"/>
                  </p:ext>
                </p:extLst>
              </p:nvPr>
            </p:nvGraphicFramePr>
            <p:xfrm>
              <a:off x="602593" y="1818599"/>
              <a:ext cx="10943680" cy="112877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회귀 모형이 선형인 경우에는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결정계수를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평가 지표로 활용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결정계수는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사이의 값을 가지며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가까울수록 모형의 설명력이 좋음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𝑆𝑆𝑅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𝑆𝑆𝑇</m:t>
                                    </m:r>
                                  </m:den>
                                </m:f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𝑆𝑆𝑇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−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𝑆𝑆𝐸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𝑆𝑆𝑇</m:t>
                                    </m:r>
                                  </m:den>
                                </m:f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=1−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𝑆𝑆𝐸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𝑆𝑆𝑇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9554302"/>
                  </p:ext>
                </p:extLst>
              </p:nvPr>
            </p:nvGraphicFramePr>
            <p:xfrm>
              <a:off x="602593" y="1818599"/>
              <a:ext cx="10943680" cy="112877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회귀 모형이 선형인 경우에는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결정계수를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평가 지표로 활용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결정계수는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사이의 값을 가지며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가까울수록 모형의 설명력이 좋음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4965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320" t="-108791" r="-206" b="-21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087924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3678423"/>
          <a:ext cx="6383154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0920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573949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r2_score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r2 = r2_score(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0.92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64257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A226F83-BC7F-B5FF-C051-60DCF71F251D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303156987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2696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혼동행렬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026" name="Picture 2" descr="혼동행렬, 정확도, 정밀도, 재현율 한번더정리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56" y="1449268"/>
            <a:ext cx="6476580" cy="258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4226008"/>
            <a:ext cx="482215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용어 정리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TN(True Negative) 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음성을 음성이라고 예측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FP(False Positive) 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음성을 양성이라고 예측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FN(False Negative):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양성을 음성이라고 예측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TP(True Positive) 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양성을 양성이라고 예측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946C0F-66B3-0046-1E8F-EF10F2378592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203256142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833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혼동행렬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800100" lvl="1" indent="-34290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정확도의 한계점 보완하기 위해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혼동행렬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활용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550D5BC-698A-139A-FAB3-9351B411D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059094"/>
              </p:ext>
            </p:extLst>
          </p:nvPr>
        </p:nvGraphicFramePr>
        <p:xfrm>
          <a:off x="602593" y="1818599"/>
          <a:ext cx="10943680" cy="949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62786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80894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 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모델의 성능을 평가할 때 사용되는 지표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예측값과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실제값을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보여주는 행렬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특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분면 행렬에서 실제 레이블 클래스 값과 예측 레이블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클래스 값이 어떤 유형을 가지고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매핑되는지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나타남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68225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2909108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3475799"/>
          <a:ext cx="10925512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55499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070013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import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confusion_matrix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cm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confusion_matrix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cm</a:t>
                      </a:r>
                      <a:endParaRPr lang="ko-KR" altLang="en-US" sz="1600" b="1" dirty="0">
                        <a:solidFill>
                          <a:srgbClr val="00B05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063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22DA2ED-59BB-D7A8-E7E8-FDD13E7DEC1C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27462409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74302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정확도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(Accuracy)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실제분류와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예측분류가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얼마나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일치했는가를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기반으로 알고리즘의 성능을 평가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6010805"/>
                  </p:ext>
                </p:extLst>
              </p:nvPr>
            </p:nvGraphicFramePr>
            <p:xfrm>
              <a:off x="602593" y="1818599"/>
              <a:ext cx="10943680" cy="129374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데이터에서 예측 데이터가 얼마나 같은지 판단하는 지표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𝐴𝑐𝑐𝑢𝑟𝑎𝑐𝑦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𝑇𝑃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𝑇𝑁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𝑇𝑃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𝑇𝑁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𝐹𝑁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𝐹𝑃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데이터 구성에 따라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머신러닝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모델의 성능을 왜곡할 가능성 있음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6010805"/>
                  </p:ext>
                </p:extLst>
              </p:nvPr>
            </p:nvGraphicFramePr>
            <p:xfrm>
              <a:off x="602593" y="1818599"/>
              <a:ext cx="10943680" cy="129374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데이터에서 예측 데이터가 얼마나 같은지 판단하는 지표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5206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71429" r="-206" b="-76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데이터 구성에 따라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머신러닝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모델의 성능을 왜곡할 가능성 있음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525670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116169"/>
          <a:ext cx="5824106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211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22199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accuracy_score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acc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accuracy_score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acc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06300"/>
                  </a:ext>
                </a:extLst>
              </a:tr>
            </a:tbl>
          </a:graphicData>
        </a:graphic>
      </p:graphicFrame>
      <p:pic>
        <p:nvPicPr>
          <p:cNvPr id="9" name="Picture 2" descr="혼동행렬, 정확도, 정밀도, 재현율 한번더정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223" y="3698424"/>
            <a:ext cx="4151050" cy="165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CBD5B2-FF20-CFC5-3107-C9AF187F28C9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237166675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315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정밀도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(Precision)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Positive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예측에 집중한 평가지표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4153892"/>
                  </p:ext>
                </p:extLst>
              </p:nvPr>
            </p:nvGraphicFramePr>
            <p:xfrm>
              <a:off x="602593" y="1818599"/>
              <a:ext cx="10943680" cy="198970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예측한 것들 중 실제로도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것들의 비율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𝑃𝑟𝑒𝑐𝑖𝑠𝑖𝑜𝑛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𝑇𝑃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𝐹𝑁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𝑇𝑃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예측성능을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더욱 정밀하게 측정하기 위한 평가지표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양성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예측도라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불리움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정밀도가 상대적인 중요성을 가지는 경우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Negative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데이터를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잘못 예측했을 때 업무상 큰 영향 발생 시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4153892"/>
                  </p:ext>
                </p:extLst>
              </p:nvPr>
            </p:nvGraphicFramePr>
            <p:xfrm>
              <a:off x="602593" y="1818599"/>
              <a:ext cx="10943680" cy="198970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예측한 것들 중 실제로도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것들의 비율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5206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71429" r="-206" b="-2054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예측성능을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더욱 정밀하게 측정하기 위한 평가지표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양성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예측도라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불리움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정밀도가 상대적인 중요성을 가지는 경우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Negative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데이터를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잘못 예측했을 때 업무상 큰 영향 발생 시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808308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398807"/>
          <a:ext cx="5824106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211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22199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precision_score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acc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precision_score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acc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06300"/>
                  </a:ext>
                </a:extLst>
              </a:tr>
            </a:tbl>
          </a:graphicData>
        </a:graphic>
      </p:graphicFrame>
      <p:pic>
        <p:nvPicPr>
          <p:cNvPr id="9" name="Picture 2" descr="혼동행렬, 정확도, 정밀도, 재현율 한번더정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223" y="4021379"/>
            <a:ext cx="4151050" cy="165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F78A58-0C14-D00C-EBDB-7C3891A6AF1E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4071967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089150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회원가입이 완료된 후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Create Repository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클릭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77B2F5-5944-4E79-7F9E-9C4F3CCAD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25" y="1464484"/>
            <a:ext cx="9518831" cy="454646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D67B4B9-5E62-69E1-392B-CA03D09E38DE}"/>
              </a:ext>
            </a:extLst>
          </p:cNvPr>
          <p:cNvSpPr/>
          <p:nvPr/>
        </p:nvSpPr>
        <p:spPr>
          <a:xfrm>
            <a:off x="812800" y="2559063"/>
            <a:ext cx="993140" cy="299438"/>
          </a:xfrm>
          <a:prstGeom prst="rect">
            <a:avLst/>
          </a:prstGeom>
          <a:noFill/>
          <a:ln w="38100">
            <a:solidFill>
              <a:srgbClr val="CD4C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861BB33-CA1B-2F1A-B6CC-9D46DBCE779F}"/>
              </a:ext>
            </a:extLst>
          </p:cNvPr>
          <p:cNvSpPr/>
          <p:nvPr/>
        </p:nvSpPr>
        <p:spPr>
          <a:xfrm>
            <a:off x="3078479" y="4131725"/>
            <a:ext cx="1129665" cy="307926"/>
          </a:xfrm>
          <a:prstGeom prst="rect">
            <a:avLst/>
          </a:prstGeom>
          <a:noFill/>
          <a:ln w="38100">
            <a:solidFill>
              <a:srgbClr val="CD4C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2678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Github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293346672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315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재현율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(Recall)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Positive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예측에 집중한 평가지표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8185317"/>
                  </p:ext>
                </p:extLst>
              </p:nvPr>
            </p:nvGraphicFramePr>
            <p:xfrm>
              <a:off x="602593" y="1818599"/>
              <a:ext cx="10943680" cy="174586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것들 중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예측한 것들의 비율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𝑅𝑒𝑐𝑎𝑙𝑙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𝑇𝑃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𝐹𝑃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𝑇𝑃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민감도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(Sensitivity)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또는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TPR(True Positive Rate)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라고 불림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재현율이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상대적인 중요성을 가지는 경우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데이터를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Negative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잘못 예측 했을 때 업무상 큰 영향이 발생할 때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8185317"/>
                  </p:ext>
                </p:extLst>
              </p:nvPr>
            </p:nvGraphicFramePr>
            <p:xfrm>
              <a:off x="602593" y="1818599"/>
              <a:ext cx="10943680" cy="174586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것들 중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예측한 것들의 비율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5206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71429" r="-206" b="-161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민감도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(Sensitivity)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또는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TPR(True Positive Rate)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라고 불림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재현율이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상대적인 중요성을 가지는 경우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데이터를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Negative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잘못 예측 했을 때 업무상 큰 영향이 발생할 때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808308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398807"/>
          <a:ext cx="5824106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211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22199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recall_score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recall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recall_score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recall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06300"/>
                  </a:ext>
                </a:extLst>
              </a:tr>
            </a:tbl>
          </a:graphicData>
        </a:graphic>
      </p:graphicFrame>
      <p:pic>
        <p:nvPicPr>
          <p:cNvPr id="9" name="Picture 2" descr="혼동행렬, 정확도, 정밀도, 재현율 한번더정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223" y="4021379"/>
            <a:ext cx="4151050" cy="165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F6BDE3-BF27-F8BB-BE79-EB149675434A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88574511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F1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스코어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정밀도와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재현율을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결합한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성능지표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5727330"/>
                  </p:ext>
                </p:extLst>
              </p:nvPr>
            </p:nvGraphicFramePr>
            <p:xfrm>
              <a:off x="602593" y="1818599"/>
              <a:ext cx="10943680" cy="1742123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것들 중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예측한 것들의 비율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𝐹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1 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𝑠𝑐𝑜𝑟𝑒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2</m:t>
                                    </m:r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𝑟𝑒𝑐𝑎𝑙𝑙</m:t>
                                        </m:r>
                                      </m:den>
                                    </m:f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𝑝𝑟𝑒𝑐𝑖𝑠𝑖𝑜𝑛</m:t>
                                        </m:r>
                                      </m:den>
                                    </m:f>
                                  </m:den>
                                </m:f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=2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𝑝𝑟𝑒𝑐𝑖𝑠𝑖𝑜𝑛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𝑟𝑒𝑐𝑎𝑙𝑙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𝑝𝑟𝑒𝑐𝑖𝑠𝑖𝑜𝑛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𝑟𝑒𝑐𝑎𝑙𝑙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정밀도와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재현율이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어느 한쪽으로 치우치지 않고 적절한 조화를 이룰 때 상대적으로 높은 수치를 나타냄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5727330"/>
                  </p:ext>
                </p:extLst>
              </p:nvPr>
            </p:nvGraphicFramePr>
            <p:xfrm>
              <a:off x="602593" y="1818599"/>
              <a:ext cx="10943680" cy="1742123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것들 중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예측한 것들의 비율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79216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49618" r="-206" b="-809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정밀도와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재현율이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어느 한쪽으로 치우치지 않고 적절한 조화를 이룰 때 상대적으로 높은 수치를 나타냄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808308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398807"/>
          <a:ext cx="5824106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211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22199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f1_score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f1 = f1_score(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06300"/>
                  </a:ext>
                </a:extLst>
              </a:tr>
            </a:tbl>
          </a:graphicData>
        </a:graphic>
      </p:graphicFrame>
      <p:pic>
        <p:nvPicPr>
          <p:cNvPr id="9" name="Picture 2" descr="혼동행렬, 정확도, 정밀도, 재현율 한번더정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223" y="4021379"/>
            <a:ext cx="4151050" cy="165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9A2620-AEDA-75A7-208A-1F3DC49B313F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308896224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0313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ROC-Curve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ROC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곡선과 이를 기반으로 하는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AUC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스코어는 이진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분류모델의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주요 성능평가지표임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6568897"/>
                  </p:ext>
                </p:extLst>
              </p:nvPr>
            </p:nvGraphicFramePr>
            <p:xfrm>
              <a:off x="602593" y="1818599"/>
              <a:ext cx="10943680" cy="2450338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010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978357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FPR(False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Positive Rate)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변할 때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TPR(True Positive Rate)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변하는 것을 나타내는 곡선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(ROC)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𝑇𝑁𝑅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𝑇𝑁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𝐹𝑃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𝑇𝑁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𝐹𝑃𝑅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=1−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𝑇𝑁𝑅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𝐹𝑃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𝐹𝑃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𝑇𝑁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TPR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을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y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축으로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FPR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을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x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축으로 하는 그래프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분류 결정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임곗값을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조절하면서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FPR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부터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까지 변할 때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TPR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의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변화값을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그래프에 나타냄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우상향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그래프로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그려짐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6568897"/>
                  </p:ext>
                </p:extLst>
              </p:nvPr>
            </p:nvGraphicFramePr>
            <p:xfrm>
              <a:off x="602593" y="1818599"/>
              <a:ext cx="10943680" cy="2450338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010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978357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FPR(False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Positive Rate)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변할 때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TPR(True Positive Rate)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변하는 것을 나타내는 곡선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(ROC)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125653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886" t="-31401" r="-187" b="-705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TPR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을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y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축으로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FPR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을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x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축으로 하는 그래프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분류 결정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임곗값을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조절하면서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FPR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부터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까지 변할 때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TPR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의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변화값을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그래프에 나타냄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우상향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그래프로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그려짐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Picture 2" descr="혼동행렬, 정확도, 정밀도, 재현율 한번더정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223" y="4476334"/>
            <a:ext cx="4151050" cy="165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500BFE-D420-9AA6-6C94-D962152BB8CD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248873445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0313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ROC-Curve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ROC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곡선과 이를 기반으로 하는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AUC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스코어는 이진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분류모델의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주요 성능평가지표임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050" name="Picture 2" descr="https://raw.githubusercontent.com/angeloyeo/angeloyeo.github.io/master/pics/2020-08-05-ROC/pic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" t="3328" r="4091" b="4484"/>
          <a:stretch/>
        </p:blipFill>
        <p:spPr bwMode="auto">
          <a:xfrm>
            <a:off x="7712152" y="2268548"/>
            <a:ext cx="3971848" cy="380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1678050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2268549"/>
          <a:ext cx="6796039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2704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6068998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import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roc_curve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matplotlib.pyplot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fpr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tpr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thres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roc_curve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pos_label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06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plt.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plot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fpr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tpr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354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plt.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show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72282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35D3165-A946-D55E-CBD8-7FE63226F040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293984797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0497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AUC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스코어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ROC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곡선 아래의 면적 값을 분류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성능지표로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사용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550D5BC-698A-139A-FAB3-9351B411D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66238"/>
              </p:ext>
            </p:extLst>
          </p:nvPr>
        </p:nvGraphicFramePr>
        <p:xfrm>
          <a:off x="602593" y="1818599"/>
          <a:ext cx="10943680" cy="1889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60106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783574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 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Area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Under the ROC Curve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ROC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곡선 아래의 면적</a:t>
                      </a:r>
                      <a:endParaRPr lang="en-US" altLang="ko-KR" sz="16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 가까울수록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예측성능이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우수하다고 판단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특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AUC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값이 커지려면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FPR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 작을 때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TPR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값이 커야 함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우상향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직선에서 멀어지고 왼쪽 상단의 모서리 쪽으로 가파르게 곡선이 이동할수록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AUC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가까워짐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랜덤 수준의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AUC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0.5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68225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801156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391655"/>
          <a:ext cx="8058782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62129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7196653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import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roc_curve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auc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fpr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tpr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thres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roc_curve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pos_label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auc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auc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fpr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tpr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06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auc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72282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3A2FBC0-B821-9E6C-B4FF-3FE3F87F17A7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13171020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9119804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시계열 데이터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(time series data)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일정한 시간 간격으로 순차적으로 기록된 데이터의 집합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데이터 포인트들은 시간 순서대로 연결되어 있음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과거의 데이터가 미래의 데이터에 영향을 미칠 수 있음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2FBC0-B821-9E6C-B4FF-3FE3F87F17A7}"/>
              </a:ext>
            </a:extLst>
          </p:cNvPr>
          <p:cNvSpPr txBox="1"/>
          <p:nvPr/>
        </p:nvSpPr>
        <p:spPr>
          <a:xfrm>
            <a:off x="228599" y="183284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개요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45F99BF-A0B9-AA0D-0848-AB85D0773B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104118"/>
              </p:ext>
            </p:extLst>
          </p:nvPr>
        </p:nvGraphicFramePr>
        <p:xfrm>
          <a:off x="1050269" y="2207260"/>
          <a:ext cx="10294006" cy="2443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83870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310136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특성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계절요인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(Seasonal Factor)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연간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월간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주간 등 일정한 주기를 가지고 반복되는 패턴이 있을 수 있음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추석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크리스마스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추세요인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(Trend Factor)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장기적인 시간 동안 증가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감소 또는 안정적인 경향을 보일 수 있음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GDP,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인구증가율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출산율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순환요인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(Cycle Factor)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특정 주기 혹은 수년 간의 간격으로 발생하는 주기적인 패턴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경기 변동성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99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불규칙요인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(Irregular Factor)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예측할 수 없는 또는 설명할 수 없는 요인에 의한 우연한 패턴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예측 불가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), noise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으로 간주됨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전쟁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홍수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전염병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600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745284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138766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시계열 데이터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(time series data)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일정한 시간 간격으로 순차적으로 기록된 데이터의 집합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2FBC0-B821-9E6C-B4FF-3FE3F87F17A7}"/>
              </a:ext>
            </a:extLst>
          </p:cNvPr>
          <p:cNvSpPr txBox="1"/>
          <p:nvPr/>
        </p:nvSpPr>
        <p:spPr>
          <a:xfrm>
            <a:off x="228599" y="183284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개요</a:t>
            </a:r>
          </a:p>
        </p:txBody>
      </p:sp>
      <p:pic>
        <p:nvPicPr>
          <p:cNvPr id="9" name="그림 8" descr="라인, 도표, 그래프, 평행이(가) 표시된 사진&#10;&#10;자동 생성된 설명">
            <a:extLst>
              <a:ext uri="{FF2B5EF4-FFF2-40B4-BE49-F238E27FC236}">
                <a16:creationId xmlns:a16="http://schemas.microsoft.com/office/drawing/2014/main" id="{1B13336C-7F86-45B0-D12F-859942204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33" y="1413743"/>
            <a:ext cx="9849818" cy="492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23852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0379765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정상성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(Stationary)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시계열분석을 하기 위해서는 기본적으로 평균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분산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공분산 및 기타 모든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분포적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특성이 일정한 성질인 정상성 만족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2FBC0-B821-9E6C-B4FF-3FE3F87F17A7}"/>
              </a:ext>
            </a:extLst>
          </p:cNvPr>
          <p:cNvSpPr txBox="1"/>
          <p:nvPr/>
        </p:nvSpPr>
        <p:spPr>
          <a:xfrm>
            <a:off x="228599" y="183284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개요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540013A-1BD2-5886-FB05-3087578B97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309565"/>
              </p:ext>
            </p:extLst>
          </p:nvPr>
        </p:nvGraphicFramePr>
        <p:xfrm>
          <a:off x="1050268" y="1783076"/>
          <a:ext cx="10864461" cy="3149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02457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162004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기본 조건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평균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(Mean)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은 시점에 관계 없이 일정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(Variance)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은 시점에 관계 없이 일정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공분산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(Covariance)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은 시계열 내의 특정 시점에 의존하지 않음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다만 시차에만 의존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계절성 또는 주기성이 없음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정상성 가정 효과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모델링 단순화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ARIMA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모델은 정상성을 가정함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즉 정상성을 만족하지 못하면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ARIMA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모델 사용 불가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신뢰할 수 있는 통계적 추론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모델에 의해 추정된 파라미터들이 시간에 따라 일관된 신뢰 보장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정상성 검정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Augmented Dickey-Fuller(ADF)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검정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대표적인 정상성 검정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99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정상성 변환방법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추세가 안 보이거나 평균이 일정하지 않을 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차분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(Difference)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을 통해서 가공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분산이 일정하지 않은 경우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로그 변환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제곱근 변환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멱 변환 등을 통해 시계열 가공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추세 제거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데이터에서 추세 성분을 제거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분해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시계열에서 계절성과 추세 성분을 분리하고 제거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600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577404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114174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시계열 데이터 예측 주요 알고리즘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알고리즘 코드 적용 하기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2FBC0-B821-9E6C-B4FF-3FE3F87F17A7}"/>
              </a:ext>
            </a:extLst>
          </p:cNvPr>
          <p:cNvSpPr txBox="1"/>
          <p:nvPr/>
        </p:nvSpPr>
        <p:spPr>
          <a:xfrm>
            <a:off x="228599" y="183284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</a:t>
            </a:r>
          </a:p>
        </p:txBody>
      </p:sp>
      <p:sp>
        <p:nvSpPr>
          <p:cNvPr id="6" name="正方形/長方形 2">
            <a:extLst>
              <a:ext uri="{FF2B5EF4-FFF2-40B4-BE49-F238E27FC236}">
                <a16:creationId xmlns:a16="http://schemas.microsoft.com/office/drawing/2014/main" id="{2A163C8D-15EF-000C-9900-BEBA1AB81D4C}"/>
              </a:ext>
            </a:extLst>
          </p:cNvPr>
          <p:cNvSpPr/>
          <p:nvPr/>
        </p:nvSpPr>
        <p:spPr>
          <a:xfrm>
            <a:off x="5164554" y="2832156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LightGBM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7" name="正方形/長方形 2">
            <a:extLst>
              <a:ext uri="{FF2B5EF4-FFF2-40B4-BE49-F238E27FC236}">
                <a16:creationId xmlns:a16="http://schemas.microsoft.com/office/drawing/2014/main" id="{CD250DB7-087C-F63D-ADE9-708CDC40F7E3}"/>
              </a:ext>
            </a:extLst>
          </p:cNvPr>
          <p:cNvSpPr/>
          <p:nvPr/>
        </p:nvSpPr>
        <p:spPr>
          <a:xfrm>
            <a:off x="942387" y="2832156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ARIMA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8" name="正方形/長方形 2">
            <a:extLst>
              <a:ext uri="{FF2B5EF4-FFF2-40B4-BE49-F238E27FC236}">
                <a16:creationId xmlns:a16="http://schemas.microsoft.com/office/drawing/2014/main" id="{EBE3D6F8-B0F6-2052-1EBE-66E4B607F20B}"/>
              </a:ext>
            </a:extLst>
          </p:cNvPr>
          <p:cNvSpPr/>
          <p:nvPr/>
        </p:nvSpPr>
        <p:spPr>
          <a:xfrm>
            <a:off x="9386722" y="2832156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Prophet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7470E9-6B97-A80E-C70B-7A65716DC313}"/>
              </a:ext>
            </a:extLst>
          </p:cNvPr>
          <p:cNvSpPr txBox="1"/>
          <p:nvPr/>
        </p:nvSpPr>
        <p:spPr>
          <a:xfrm>
            <a:off x="1114650" y="2313903"/>
            <a:ext cx="1518364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&lt;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전통 시계열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338868-FA21-0865-9611-40FF9C7B2C18}"/>
              </a:ext>
            </a:extLst>
          </p:cNvPr>
          <p:cNvSpPr txBox="1"/>
          <p:nvPr/>
        </p:nvSpPr>
        <p:spPr>
          <a:xfrm>
            <a:off x="5164554" y="2313903"/>
            <a:ext cx="1948290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&lt; Tree-Boosting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3559D-F315-6442-5133-DF41A6053B01}"/>
              </a:ext>
            </a:extLst>
          </p:cNvPr>
          <p:cNvSpPr txBox="1"/>
          <p:nvPr/>
        </p:nvSpPr>
        <p:spPr>
          <a:xfrm>
            <a:off x="9625509" y="2313903"/>
            <a:ext cx="1465466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&lt; Facebook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39251909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321652" cy="2545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ARIMA(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AutoRegressive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Integrated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Moving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Average)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AR(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자기회귀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), I(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차분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), MA(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이동평균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합성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기존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AR, MA, ARMA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모델의 경우 데이터가 정상성이어야 함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올바른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AR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및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MA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모델의 차수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I(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차분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횟수 결정하는 것이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ARIMA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모델의 핵심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 평가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Akaike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정보 기준 활용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sktime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라이브러리 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차수 및 횟수를 자동으로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찾아줌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1200150" lvl="2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https://github.com/sktime/sktime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2FBC0-B821-9E6C-B4FF-3FE3F87F17A7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62AEDFB-8C66-351E-07ED-E76F36851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007" y="3429000"/>
            <a:ext cx="9050216" cy="292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345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561476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또는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우측 상단의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Profile icon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클릭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&gt; Your repositories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클릭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2678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Github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BA38FF-87BC-0A53-4DF9-D844D72F9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116" y="1455487"/>
            <a:ext cx="9761510" cy="468948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AAB2938-0619-1312-D606-BEDA72C4827A}"/>
              </a:ext>
            </a:extLst>
          </p:cNvPr>
          <p:cNvSpPr/>
          <p:nvPr/>
        </p:nvSpPr>
        <p:spPr>
          <a:xfrm>
            <a:off x="9186323" y="1490981"/>
            <a:ext cx="1045360" cy="228600"/>
          </a:xfrm>
          <a:prstGeom prst="rect">
            <a:avLst/>
          </a:prstGeom>
          <a:noFill/>
          <a:ln w="38100">
            <a:solidFill>
              <a:srgbClr val="CD4C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11B8FF-E627-3C6B-521B-286E1C04B51B}"/>
              </a:ext>
            </a:extLst>
          </p:cNvPr>
          <p:cNvSpPr/>
          <p:nvPr/>
        </p:nvSpPr>
        <p:spPr>
          <a:xfrm>
            <a:off x="9024620" y="2506981"/>
            <a:ext cx="1120139" cy="228600"/>
          </a:xfrm>
          <a:prstGeom prst="rect">
            <a:avLst/>
          </a:prstGeom>
          <a:noFill/>
          <a:ln w="38100">
            <a:solidFill>
              <a:srgbClr val="CD4C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00FACD1-C97C-8345-516F-DDD979114804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 flipH="1">
            <a:off x="9584690" y="1719581"/>
            <a:ext cx="124313" cy="787400"/>
          </a:xfrm>
          <a:prstGeom prst="straightConnector1">
            <a:avLst/>
          </a:prstGeom>
          <a:ln w="38100">
            <a:solidFill>
              <a:srgbClr val="CD4C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74332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D7BC08-5A4C-7597-7E78-AE0A1A9544F0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22D380-7CC8-9EE2-FEAF-73BA60A9FB08}"/>
              </a:ext>
            </a:extLst>
          </p:cNvPr>
          <p:cNvSpPr txBox="1"/>
          <p:nvPr/>
        </p:nvSpPr>
        <p:spPr>
          <a:xfrm>
            <a:off x="228599" y="183284"/>
            <a:ext cx="5061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–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ARIMA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245107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321652" cy="2545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LightGBM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(Light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Gradient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Boosting Machine)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MS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에서 개발한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Gradient Boosting Framework,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대규모 데이터셋을 빠르고 효율적으로 처리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기존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Boosting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모델보다 메모리 사용량이 적고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실행 속도가 빠르며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더 높은 정확도를 달성함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및 다중분류 문제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수치 예측 문제에 효과적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소규모 데이터셋에서의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과적합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(Overfitting),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파라미터 튜닝 설계 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복잡할 수 있음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그 외 상세 내용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https://lightgbm.readthedocs.io/en/stable/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2FBC0-B821-9E6C-B4FF-3FE3F87F17A7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27576AE-F089-B30C-BF0E-F9679D65F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952"/>
          <a:stretch/>
        </p:blipFill>
        <p:spPr>
          <a:xfrm>
            <a:off x="1066800" y="3532979"/>
            <a:ext cx="6049107" cy="2606436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0FD69A44-41CF-16CE-D54F-190CA4892E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3482" y="3532979"/>
            <a:ext cx="2357573" cy="53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369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728128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모형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LightGBM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(Light Gradient Boosting Machine)</a:t>
            </a: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GBM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기본 원리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첫번째 단계의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Iteration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1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활용하여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Y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발생한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잔차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(residual)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다시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Iteration 2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input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넣어주고 다시 예측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발생한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잔차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(residual)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다시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Iteration 3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input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넣어주고 다시 예측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residual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은 점차 계속 작아질 것임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026" name="Picture 2" descr="https://blog.kakaocdn.net/dn/bYCWhH/btqCpQuOu3V/6AguW8LubqLKPl1yhttxw1/im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10" y="3295926"/>
            <a:ext cx="5081667" cy="285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ADB678-0452-CDC9-878D-689780752E37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</a:t>
            </a:r>
          </a:p>
        </p:txBody>
      </p:sp>
    </p:spTree>
    <p:extLst>
      <p:ext uri="{BB962C8B-B14F-4D97-AF65-F5344CB8AC3E}">
        <p14:creationId xmlns:p14="http://schemas.microsoft.com/office/powerpoint/2010/main" val="188326745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750628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모형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LightGBM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(Light Gradient Boosting Machine)</a:t>
            </a: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GBM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기본 원리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첫번째 단계의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Iteration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1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활용하여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Y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발생한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잔차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(residual)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다시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Iteration 2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input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넣어주고 다시 예측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발생한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잔차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(residual)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다시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Iteration 3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input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넣어주고 다시 예측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residual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은 점차 계속 작아질 것임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이렇게 만들어진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Iteration 1 + Iteration 2 + Iteration 3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 우리의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GBM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 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7" name="Picture 2" descr="https://blog.kakaocdn.net/dn/bYCWhH/btqCpQuOu3V/6AguW8LubqLKPl1yhttxw1/im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095" y="3665258"/>
            <a:ext cx="4601980" cy="258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AF78BE-B691-2E4E-F0F8-FE5411BC5F0F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</a:t>
            </a:r>
          </a:p>
        </p:txBody>
      </p:sp>
    </p:spTree>
    <p:extLst>
      <p:ext uri="{BB962C8B-B14F-4D97-AF65-F5344CB8AC3E}">
        <p14:creationId xmlns:p14="http://schemas.microsoft.com/office/powerpoint/2010/main" val="316022627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048075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모형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LightGBM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(Light Gradient Boosting Machine)</a:t>
            </a: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기본원리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높은 성능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LightGBM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은 대용량 데이터셋에서도 빠른 학습과 예측 제공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적은 메모리 사용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Leaf-Wise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트리 분할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트리의 균형을 유지하지 않고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최대손실을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갖는 리프 노드 우선 분할하여 더 정확한 예측 가능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052" name="Picture 4" descr="Leafwise Tree Growth of LGBM |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76" y="2528601"/>
            <a:ext cx="6178549" cy="348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E95198-35B6-9BE1-61AD-302BE9BF6A2F}"/>
              </a:ext>
            </a:extLst>
          </p:cNvPr>
          <p:cNvSpPr txBox="1"/>
          <p:nvPr/>
        </p:nvSpPr>
        <p:spPr>
          <a:xfrm>
            <a:off x="228599" y="183284"/>
            <a:ext cx="271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s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cikit-learn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036481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018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모형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LightGBM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(Light Gradient Boosting Machine)</a:t>
            </a: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하이퍼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파라미터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튜닝 주요 매개변수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028743"/>
              </p:ext>
            </p:extLst>
          </p:nvPr>
        </p:nvGraphicFramePr>
        <p:xfrm>
          <a:off x="624160" y="1818599"/>
          <a:ext cx="10943679" cy="4211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09076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34603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매개변수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learing_rate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타입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기본값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 float(default = 0.1), 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각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부스팅의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반복 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400" b="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분류기에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적용되는 가중치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n_estimators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타입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기본값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 int(default=100)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설명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LightGBM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에서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부스팅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반복 횟수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max_depth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타입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기본값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 int(default=-1)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트리 모델의 최대 깊이를 제한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이는 데이터가 작을 때 과적합을 처리하는 데 사용됨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78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num_leaves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타입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기본값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 int(default=31)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한 트리의 최대 잎 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1495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min_split_gain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타입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기본값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 double(default = 0.0)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분할을 수행하기 위한 최소 이득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/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훈련 속도를 높이는데 사용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209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subsample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타입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기본값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 double(default = 1.0)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리샘플링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없이 데이터의 일부를 무작위로 선택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모형학습 시간 및 과적합을 제어하는데 사용함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974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random_state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타입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기본값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 int(default=None)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추정량의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임의성을 제어함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C1ACD73-DAD8-804D-9C9B-D402CF2E5B22}"/>
              </a:ext>
            </a:extLst>
          </p:cNvPr>
          <p:cNvSpPr txBox="1"/>
          <p:nvPr/>
        </p:nvSpPr>
        <p:spPr>
          <a:xfrm>
            <a:off x="228599" y="183284"/>
            <a:ext cx="271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s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cikit-learn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557120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D7BC08-5A4C-7597-7E78-AE0A1A9544F0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22D380-7CC8-9EE2-FEAF-73BA60A9FB08}"/>
              </a:ext>
            </a:extLst>
          </p:cNvPr>
          <p:cNvSpPr txBox="1"/>
          <p:nvPr/>
        </p:nvSpPr>
        <p:spPr>
          <a:xfrm>
            <a:off x="228599" y="183284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–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LightGBM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29414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321652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Prophet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Facebook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에서 개발한 오픈 소스 시계열 예측 라이브러리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계절성을 갖는 비즈니스 시계열 데이터에 대한 예측 수행 시 강점을 가지고 있음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모델의 주요 구성 요소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Trend, Seasonality, Holiday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2FBC0-B821-9E6C-B4FF-3FE3F87F17A7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3010DC5-0EF2-37BB-2ADF-39789817BE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178516"/>
              </p:ext>
            </p:extLst>
          </p:nvPr>
        </p:nvGraphicFramePr>
        <p:xfrm>
          <a:off x="1050268" y="2701982"/>
          <a:ext cx="10864461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9298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771479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특징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사용의 용이성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Prophet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은 복잡한 시계열 모델링에 대한 전문 지식이 없는 사용자도 쉽게 고품질의 예측 설계 가능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계절성 인식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연간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주간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일간 계절성을 자동으로 감지하고 모델링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휴일 및 이벤트 처리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휴일과 특별 이벤트의 영향을 모델에 포함시킬 수 있음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99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추세 변화 포인트 감지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자동으로 시계열 데이터 내의 추세 변화 포인트를 감지하고 이를 모델에 반영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600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결과 해석 용이성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Prophet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결과는 해석하기 쉽게 설계되어 있어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비전문가도 결과를 이해하고 비즈니스 결정에 활용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9623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218692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321652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Prophet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Facebook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에서 개발한 오픈 소스 시계열 예측 라이브러리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계절성을 갖는 비즈니스 시계열 데이터에 대한 예측 수행 시 강점을 가지고 있음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모델의 주요 구성 요소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Trend, Seasonality, Holiday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그 외 상세 내용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https://facebook.github.io/prophet/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2FBC0-B821-9E6C-B4FF-3FE3F87F17A7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5B5A24-C6E8-53D3-BA34-7F0CC3776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49" y="3117480"/>
            <a:ext cx="10400567" cy="247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15822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D7BC08-5A4C-7597-7E78-AE0A1A9544F0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22D380-7CC8-9EE2-FEAF-73BA60A9FB08}"/>
              </a:ext>
            </a:extLst>
          </p:cNvPr>
          <p:cNvSpPr txBox="1"/>
          <p:nvPr/>
        </p:nvSpPr>
        <p:spPr>
          <a:xfrm>
            <a:off x="228599" y="183284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–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LightGBM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0703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561476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또는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우측 상단의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Profile icon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클릭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&gt; Your repositories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클릭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2678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Github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2BA320-502A-2358-EB21-A690F4168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" y="1455487"/>
            <a:ext cx="10271759" cy="432016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2D76528-2C3D-EABD-8BF4-797A5F5AF61A}"/>
              </a:ext>
            </a:extLst>
          </p:cNvPr>
          <p:cNvSpPr/>
          <p:nvPr/>
        </p:nvSpPr>
        <p:spPr>
          <a:xfrm>
            <a:off x="9424417" y="1988820"/>
            <a:ext cx="743712" cy="370331"/>
          </a:xfrm>
          <a:prstGeom prst="rect">
            <a:avLst/>
          </a:prstGeom>
          <a:noFill/>
          <a:ln w="38100">
            <a:solidFill>
              <a:srgbClr val="CD4C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82404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685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머신러닝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수행 시 고려사항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18924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이상치의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의미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값이 크게 차이가 나는 경우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이상치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발생하는 주요 원인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결측치로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표시할 때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(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error, 9999)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자료 수집의 오류 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(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실내 온도 측정 예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40000)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실제 관측치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(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월급 예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100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만원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1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억원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이상치 처리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실무에서 표준화된 정답은 없음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통계적인 방법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IQR(Inter Quantile Range)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방식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893596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503" y="1009941"/>
            <a:ext cx="8764985" cy="53287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7C27D0-192B-AB6D-9589-62F7A7F942E7}"/>
              </a:ext>
            </a:extLst>
          </p:cNvPr>
          <p:cNvSpPr txBox="1"/>
          <p:nvPr/>
        </p:nvSpPr>
        <p:spPr>
          <a:xfrm>
            <a:off x="228599" y="183284"/>
            <a:ext cx="4685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머신러닝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수행 시 고려사항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01717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024406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모형 자동화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sklearn.pipeline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과 </a:t>
            </a: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sklearn.compose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모듈을 적극 활용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D7C67A-54E0-BC2A-7036-BC6E56357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34" y="1783076"/>
            <a:ext cx="9457240" cy="31397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654F97-2F53-5E61-F6FF-8668FDE8FE9F}"/>
              </a:ext>
            </a:extLst>
          </p:cNvPr>
          <p:cNvSpPr txBox="1"/>
          <p:nvPr/>
        </p:nvSpPr>
        <p:spPr>
          <a:xfrm>
            <a:off x="228599" y="183284"/>
            <a:ext cx="3942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머신러닝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 고려사항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807882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1572967" y="2324821"/>
            <a:ext cx="90460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파이썬 지리공간 데이터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C031B1DD-7119-599F-C9A7-2CE64467F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AutoShape 6" descr="Citing and logo — seaborn 0.13.0 documentation">
            <a:extLst>
              <a:ext uri="{FF2B5EF4-FFF2-40B4-BE49-F238E27FC236}">
                <a16:creationId xmlns:a16="http://schemas.microsoft.com/office/drawing/2014/main" id="{A1058653-F0CD-67EF-2F0F-8159DA84B6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10" descr="Citing and logo — seaborn 0.13.0 documentation">
            <a:extLst>
              <a:ext uri="{FF2B5EF4-FFF2-40B4-BE49-F238E27FC236}">
                <a16:creationId xmlns:a16="http://schemas.microsoft.com/office/drawing/2014/main" id="{54299727-76D2-8457-0609-9F8CCAF80E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421C548D-FFB7-70E9-6737-4B744D963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16798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06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Geospatial Analysis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981125" cy="2272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지리공간 분석의 개요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데이터의 지리적 패턴 또는 추세 파악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인구 밀도 또는 자원의 가용성 추정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질병의 확산 또는 자연재해 영향 모델링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비즈니스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도시 계획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공중 보건 등의 분야에서 의사 결정 지원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5122" name="Picture 2" descr="Geospatial Analysis and Visualization (GSAV) Certificate | College of Urban  Planning and Public Affairs | University of Illinois Chicago">
            <a:extLst>
              <a:ext uri="{FF2B5EF4-FFF2-40B4-BE49-F238E27FC236}">
                <a16:creationId xmlns:a16="http://schemas.microsoft.com/office/drawing/2014/main" id="{5FED6FD3-1AAD-B18C-41A2-45B316C27A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6" t="12456" r="3479" b="14111"/>
          <a:stretch/>
        </p:blipFill>
        <p:spPr bwMode="auto">
          <a:xfrm>
            <a:off x="1113693" y="2957248"/>
            <a:ext cx="7424792" cy="318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27220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06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Geospatial Analysis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2063385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지리공간 분석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98FD0B0-4972-294F-2A57-7109C63C5CA8}"/>
              </a:ext>
            </a:extLst>
          </p:cNvPr>
          <p:cNvGraphicFramePr>
            <a:graphicFrameLocks noGrp="1"/>
          </p:cNvGraphicFramePr>
          <p:nvPr/>
        </p:nvGraphicFramePr>
        <p:xfrm>
          <a:off x="820606" y="1419789"/>
          <a:ext cx="10864461" cy="192285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8449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97996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845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특징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공간 보간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주변 데이터 포인트를 기반으로 특정 위치의 값을 추정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공간 클러스터링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공간에서 서로 가까운 데이터 포인트 그룹을 식별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공간 회귀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종속 변수와 하나 이상의 독립 변수 간의 관계를 모델링하는 동시에 공간적 의존성을 고려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99609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네트워크 분석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도로망이나 공급망과 같이 연결된 위치의 네트워크를 따라 이동 또는 흐름을 모델링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9623334"/>
                  </a:ext>
                </a:extLst>
              </a:tr>
            </a:tbl>
          </a:graphicData>
        </a:graphic>
      </p:graphicFrame>
      <p:pic>
        <p:nvPicPr>
          <p:cNvPr id="10244" name="Picture 4" descr="clustering – Geoff Boeing">
            <a:extLst>
              <a:ext uri="{FF2B5EF4-FFF2-40B4-BE49-F238E27FC236}">
                <a16:creationId xmlns:a16="http://schemas.microsoft.com/office/drawing/2014/main" id="{9BEE96F6-2FC9-F8DB-B725-F33CAA41B5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4" t="4559" r="3875" b="7353"/>
          <a:stretch/>
        </p:blipFill>
        <p:spPr bwMode="auto">
          <a:xfrm>
            <a:off x="7491273" y="3688747"/>
            <a:ext cx="3248026" cy="182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A79DEC-6A77-840D-CE5D-594C85BA89BE}"/>
              </a:ext>
            </a:extLst>
          </p:cNvPr>
          <p:cNvSpPr txBox="1"/>
          <p:nvPr/>
        </p:nvSpPr>
        <p:spPr>
          <a:xfrm>
            <a:off x="8309755" y="5547428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공간 클러스터링 예시</a:t>
            </a:r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19C536DF-EFE7-66EF-7ECB-E6983368B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625" y="3706235"/>
            <a:ext cx="39433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4859B3-E920-6571-D0D2-150CAD739920}"/>
              </a:ext>
            </a:extLst>
          </p:cNvPr>
          <p:cNvSpPr txBox="1"/>
          <p:nvPr/>
        </p:nvSpPr>
        <p:spPr>
          <a:xfrm>
            <a:off x="2570318" y="5547428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공간 보간 예시</a:t>
            </a:r>
          </a:p>
        </p:txBody>
      </p:sp>
    </p:spTree>
    <p:extLst>
      <p:ext uri="{BB962C8B-B14F-4D97-AF65-F5344CB8AC3E}">
        <p14:creationId xmlns:p14="http://schemas.microsoft.com/office/powerpoint/2010/main" val="179176889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198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주요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라이브러리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044347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GIS(Geographic Information System)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다뤄야 하는 도구 필요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솔루션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ArcGIS, QGIS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라이브러리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98FD0B0-4972-294F-2A57-7109C63C5C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089742"/>
              </p:ext>
            </p:extLst>
          </p:nvPr>
        </p:nvGraphicFramePr>
        <p:xfrm>
          <a:off x="820606" y="2172264"/>
          <a:ext cx="10864461" cy="192285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8449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97996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845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특징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99609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9623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779895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5505D2-3D4B-4DE6-80FE-06C465CBA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13D911-202B-4710-8554-D7B423191AD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E615867-3D54-4008-B974-53085925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2828966" y="2333138"/>
            <a:ext cx="60276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작업형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제</a:t>
            </a: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3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유형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28763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주요 용어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1157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가설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(Hypothesis)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모집단의 특성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특히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모수에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대한 가정 혹은 잠정적인 결론이다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8337304"/>
                  </p:ext>
                </p:extLst>
              </p:nvPr>
            </p:nvGraphicFramePr>
            <p:xfrm>
              <a:off x="602593" y="1818599"/>
              <a:ext cx="10943680" cy="152908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3160110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778357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종류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설명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Null Hypothesis)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기존과 비교하여 변화 혹은 차이가 없음을 나타내는 가설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검정 방법에 따라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내용이 달라짐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대립가설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Alternative Hypothesis)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표본을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통해 확실한 근거를 가지고 입증하고자 하는 가설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연구가설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(Research Hypothesis) 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이라고도 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8337304"/>
                  </p:ext>
                </p:extLst>
              </p:nvPr>
            </p:nvGraphicFramePr>
            <p:xfrm>
              <a:off x="602593" y="1818599"/>
              <a:ext cx="10943680" cy="152908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3160110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778357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종류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설명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3" t="-67708" r="-246821" b="-1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기존과 비교하여 변화 혹은 차이가 없음을 나타내는 가설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검정 방법에 따라 </a:t>
                          </a:r>
                          <a:r>
                            <a:rPr lang="ko-KR" altLang="en-US" sz="1600" b="0" dirty="0" err="1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귀무가설의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내용이 달라짐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3" t="-169474" r="-246821" b="-1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표본을</a:t>
                          </a:r>
                          <a:r>
                            <a:rPr lang="ko-KR" altLang="en-US" sz="16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통해 확실한 근거를 가지고 입증하고자 하는 가설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연구가설 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(Research Hypothesis) 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이라고도 함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3466001"/>
            <a:ext cx="90717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가설 검정 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관심 있는 가설은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대립가설이며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대립가설이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참이라는 확실한 근거가 없다면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귀무가설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채택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표현문구는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귀무가설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채택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(X), </a:t>
            </a:r>
            <a:r>
              <a:rPr lang="ko-KR" altLang="en-US" sz="1600" b="1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귀무가설을</a:t>
            </a: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기각하지 못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(O)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대립가설이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참이라는 확실한 근거 발견 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귀무가설을</a:t>
            </a:r>
            <a:r>
              <a:rPr lang="ko-KR" altLang="en-US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기각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(O)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표현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780620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주요 용어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8403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가설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단계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1.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모집단에 대해 어떤 가설 설정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단계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2.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모집단으로부터 추출된 표본 분석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단계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3.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연구 가설이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틀린지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맞는지 타당성 여부를 검정하는 통계적 기법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2557262"/>
            <a:ext cx="78309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검정통계량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추론하기 위해 필요한 표본 통계량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귀무가설이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참이라는 전제하에 추출된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확률표본의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정보를 이용하여 계산함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중심극한정리 이론에 근거하기 때문에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적은 표본으로도 전체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모수를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추정할 수 있음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215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2678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Github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20D729-FBC9-34D9-4C39-3988331AECBC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</p:spTree>
    <p:extLst>
      <p:ext uri="{BB962C8B-B14F-4D97-AF65-F5344CB8AC3E}">
        <p14:creationId xmlns:p14="http://schemas.microsoft.com/office/powerpoint/2010/main" val="408233388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주요 용어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3" y="847053"/>
                <a:ext cx="8925841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중심 극한 정리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(CLT : Central Limit Theorem)</a:t>
                </a: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정의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: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정규분포가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아닌 분포라도 선택된 표본들의 평균을 모아 다시 분포를 그리면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정규분포가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됨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단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최소 표본의 크기가 작으면 안됨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𝒏</m:t>
                    </m:r>
                    <m:r>
                      <a:rPr lang="en-US" altLang="ko-KR" sz="16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KoPubWorld돋움체_Pro Medium" panose="00000600000000000000" pitchFamily="50" charset="-127"/>
                      </a:rPr>
                      <m:t>≥</m:t>
                    </m:r>
                    <m:r>
                      <a:rPr lang="en-US" altLang="ko-KR" sz="16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KoPubWorld돋움체_Pro Medium" panose="00000600000000000000" pitchFamily="50" charset="-127"/>
                      </a:rPr>
                      <m:t>𝟑𝟎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CLT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에 따르면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Sampling Distribution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은 정규분포를 따름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모든 모집단 데이터의 평균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=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모든 샘플 평균들의 평균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= Sampling Distribution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의 평균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3" y="847053"/>
                <a:ext cx="8925841" cy="1938992"/>
              </a:xfrm>
              <a:prstGeom prst="rect">
                <a:avLst/>
              </a:prstGeom>
              <a:blipFill>
                <a:blip r:embed="rId2"/>
                <a:stretch>
                  <a:fillRect l="-273" b="-12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entral Limit Theorem (CLT) Diagram Showing Convergence to Normal Distribu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03" y="2926594"/>
            <a:ext cx="4432791" cy="270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24703" y="5777033"/>
            <a:ext cx="65325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출처 </a:t>
            </a:r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: https://corporatefinanceinstitute.com/resources/data-science/central-limit-theorem/</a:t>
            </a:r>
            <a:endParaRPr lang="ko-KR" altLang="en-US" sz="11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24193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5707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가설 검정 오류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다음과 같은 통계적 오류가 발생할 가능성이 항상 존재함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주요 용어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5434469"/>
                  </p:ext>
                </p:extLst>
              </p:nvPr>
            </p:nvGraphicFramePr>
            <p:xfrm>
              <a:off x="1142999" y="1818599"/>
              <a:ext cx="10403273" cy="22860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203922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3875459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32389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사실이라고 판정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algn="ctr" latinLnBrk="1"/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무죄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거짓이라고 판정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algn="ctr" latinLnBrk="1"/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유죄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사실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옳은 결정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No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Error (1-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</a:p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무죄를 무죄라 함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</a:t>
                          </a:r>
                          <a:r>
                            <a:rPr lang="en-US" altLang="ko-KR" sz="1600" b="0" dirty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</a:t>
                          </a:r>
                          <a:endParaRPr lang="en-US" altLang="ko-KR" sz="1600" b="0" dirty="0">
                            <a:solidFill>
                              <a:srgbClr val="C0000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무죄를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유죄라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함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거짓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</a:t>
                          </a:r>
                          <a:r>
                            <a:rPr lang="en-US" altLang="ko-KR" sz="1600" b="0" dirty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</a:t>
                          </a:r>
                          <a:r>
                            <a:rPr lang="ko-KR" altLang="en-US" sz="1600" b="0" dirty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</a:t>
                          </a:r>
                          <a:endParaRPr lang="en-US" altLang="ko-KR" sz="1600" b="0" dirty="0">
                            <a:solidFill>
                              <a:srgbClr val="C0000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유죄를 무죄라 함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옳은 결정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No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Error (1-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𝛽</m:t>
                              </m:r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</a:p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유죄를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유죄라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함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5434469"/>
                  </p:ext>
                </p:extLst>
              </p:nvPr>
            </p:nvGraphicFramePr>
            <p:xfrm>
              <a:off x="1142999" y="1818599"/>
              <a:ext cx="10403273" cy="22860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203922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3875459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32389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7075" t="-4762" r="-112107" b="-26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0704" t="-4762" r="-423" b="-26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76" t="-80882" r="-372652" b="-107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7075" t="-80882" r="-112107" b="-107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</a:t>
                          </a:r>
                          <a:r>
                            <a:rPr lang="en-US" altLang="ko-KR" sz="1600" b="0" dirty="0" smtClean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 smtClean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</a:t>
                          </a:r>
                          <a:endParaRPr lang="en-US" altLang="ko-KR" sz="1600" b="0" dirty="0" smtClean="0">
                            <a:solidFill>
                              <a:srgbClr val="C0000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무죄를 </a:t>
                          </a:r>
                          <a:r>
                            <a:rPr lang="ko-KR" altLang="en-US" sz="1600" b="0" dirty="0" err="1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유죄라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함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76" t="-182222" r="-372652" b="-8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</a:t>
                          </a:r>
                          <a:r>
                            <a:rPr lang="en-US" altLang="ko-KR" sz="1600" b="0" dirty="0" smtClean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</a:t>
                          </a:r>
                          <a:r>
                            <a:rPr lang="ko-KR" altLang="en-US" sz="1600" b="0" dirty="0" smtClean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</a:t>
                          </a:r>
                          <a:endParaRPr lang="en-US" altLang="ko-KR" sz="1600" b="0" dirty="0" smtClean="0">
                            <a:solidFill>
                              <a:srgbClr val="C0000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유죄를 무죄라 함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0704" t="-182222" r="-423" b="-81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1016342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5707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가설 검정 오류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다음과 같은 통계적 오류가 발생할 가능성이 항상 존재함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주요 용어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5744400"/>
                  </p:ext>
                </p:extLst>
              </p:nvPr>
            </p:nvGraphicFramePr>
            <p:xfrm>
              <a:off x="602593" y="1818599"/>
              <a:ext cx="10943680" cy="372364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3160110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778357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종류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설명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(Type I Error)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귀무가설이 참이나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귀무가설을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기각하는 오류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유의수준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(Level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of Significance)</a:t>
                          </a:r>
                        </a:p>
                        <a:p>
                          <a:pPr marL="0" indent="0" latinLnBrk="1">
                            <a:buFont typeface="Wingdings" panose="05000000000000000000" pitchFamily="2" charset="2"/>
                            <a:buNone/>
                          </a:pP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오류를 범할 최대 </a:t>
                          </a:r>
                          <a:r>
                            <a:rPr lang="ko-KR" altLang="en-US" sz="16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허용확률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latinLnBrk="1">
                            <a:buFont typeface="Wingdings" panose="05000000000000000000" pitchFamily="2" charset="2"/>
                            <a:buNone/>
                          </a:pP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𝛼</m:t>
                              </m:r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로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표기하며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일반적으로 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𝛼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값을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0.01,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0.05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또는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0.1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등의 값으로 설정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marR="0" lvl="0" indent="-28575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신뢰수준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(Level of Confidence)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:r>
                            <a:rPr lang="ko-KR" altLang="en-US" sz="16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귀무가설이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참일 때 이를 참이라고 판단하는 확률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600" b="0" i="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1−</m:t>
                              </m:r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𝛼</m:t>
                              </m:r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로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표기함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(Type II Error)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귀무가설이 참이 아닌데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귀무가설을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채택하는 경우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marR="0" lvl="0" indent="-28575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베타수준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𝛽</m:t>
                              </m:r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오류를 범할 최대 </a:t>
                          </a:r>
                          <a:r>
                            <a:rPr lang="ko-KR" altLang="en-US" sz="16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허용확률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marR="0" lvl="0" indent="-28575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검정력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귀무가설이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참이 아닌 경우 이를 기각할 수 있는 확률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600" b="0" i="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1−</m:t>
                              </m:r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𝛽</m:t>
                              </m:r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로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표기함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5744400"/>
                  </p:ext>
                </p:extLst>
              </p:nvPr>
            </p:nvGraphicFramePr>
            <p:xfrm>
              <a:off x="602593" y="1818599"/>
              <a:ext cx="10943680" cy="372364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3160110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778357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종류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설명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1798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 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(Type I Error)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689" t="-21959" r="-235" b="-898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15544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 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(Type II Error)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689" t="-141569" r="-235" b="-43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5739109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8664597" cy="2640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의사 결정의 원칙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귀무가설이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옳다는 가정하에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1</m:t>
                        </m:r>
                      </m:sub>
                    </m:sSub>
                    <m:r>
                      <a:rPr lang="ko-KR" altLang="en-US" sz="160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이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옳다는 증거를 제시해야 함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(Presumed Innocence)</a:t>
                </a:r>
              </a:p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의사 결정의 기준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가장 주의해야 하는 것은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1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종 오류를 범하는 것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1200150" lvl="2" indent="-285750" defTabSz="457200" latinLnBrk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나의 주장이 옳지 않은데 옳다고 결론 내리는 것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의사결정의 기준은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1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종 오류를 범할 확률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유의 수준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𝛼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8664597" cy="2640851"/>
              </a:xfrm>
              <a:prstGeom prst="rect">
                <a:avLst/>
              </a:prstGeom>
              <a:blipFill>
                <a:blip r:embed="rId2"/>
                <a:stretch>
                  <a:fillRect l="-281" b="-20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주요 용어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6377348"/>
                  </p:ext>
                </p:extLst>
              </p:nvPr>
            </p:nvGraphicFramePr>
            <p:xfrm>
              <a:off x="1142999" y="3557253"/>
              <a:ext cx="10403273" cy="223184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203922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860079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633927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의사결정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6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  <a:cs typeface="KoPubWorld돋움체_Pro Medium" panose="00000600000000000000" pitchFamily="50" charset="-127"/>
                                  </a:rPr>
                                  <m:t>𝛼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  <a:cs typeface="KoPubWorld돋움체_Pro Medium" panose="00000600000000000000" pitchFamily="50" charset="-127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무죄인 사람을 유죄라고 판단 할 오류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6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  <a:cs typeface="KoPubWorld돋움체_Pro Medium" panose="00000600000000000000" pitchFamily="50" charset="-127"/>
                                  </a:rPr>
                                  <m:t>𝛼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  <a:cs typeface="KoPubWorld돋움체_Pro Medium" panose="00000600000000000000" pitchFamily="50" charset="-127"/>
                                  </a:rPr>
                                  <m:t>=0.01 (1%)</m:t>
                                </m:r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: 99%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: 1%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매우 보수적이며 엄격한 판단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표본에서 구한 통계량 값이 나올 확률이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1%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보다 작을 때 의미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6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  <a:cs typeface="KoPubWorld돋움체_Pro Medium" panose="00000600000000000000" pitchFamily="50" charset="-127"/>
                                  </a:rPr>
                                  <m:t>𝛼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  <a:cs typeface="KoPubWorld돋움체_Pro Medium" panose="00000600000000000000" pitchFamily="50" charset="-127"/>
                                  </a:rPr>
                                  <m:t>=0.05 (5%)</m:t>
                                </m:r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: 95%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: 5%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오류가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5%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까지 허용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상대적으로 덜 엄격한 의사결정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6377348"/>
                  </p:ext>
                </p:extLst>
              </p:nvPr>
            </p:nvGraphicFramePr>
            <p:xfrm>
              <a:off x="1142999" y="3557253"/>
              <a:ext cx="10403273" cy="223184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203922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860079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633927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의사결정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6" t="-101124" r="-372652" b="-2280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9016" t="-101124" r="-342295" b="-2280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무죄인 사람을 유죄라고 판단 할 오류 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6" t="-188421" r="-372652" b="-1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9016" t="-188421" r="-342295" b="-1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매우 보수적이며 엄격한 판단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표본에서 구한 통계량 값이 나올 확률이 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1%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보다 작을 때 의미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6" t="-288421" r="-372652" b="-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9016" t="-288421" r="-342295" b="-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오류가 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5%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까지 허용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상대적으로 덜 엄격한 의사결정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7123339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866459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p-value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와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임계값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 참일 때 표본에서 얻어진 결과가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귀무가설을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기각하게 하는 확률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주어진 유의수준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𝛼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하에서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0</m:t>
                        </m:r>
                      </m:sub>
                    </m:sSub>
                    <m:r>
                      <a:rPr lang="ko-KR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의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채택 또는 기각 여부를 판정하여 주는 기준이 되는 값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8664597" cy="1200329"/>
              </a:xfrm>
              <a:prstGeom prst="rect">
                <a:avLst/>
              </a:prstGeom>
              <a:blipFill>
                <a:blip r:embed="rId2"/>
                <a:stretch>
                  <a:fillRect l="-281" b="-2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주요 용어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2050" name="Picture 2" descr="_images/04.04-hypothesis-testing_15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957" y="2082457"/>
            <a:ext cx="6368172" cy="425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46499" y="5461000"/>
            <a:ext cx="1199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귀무가설</a:t>
            </a:r>
            <a:r>
              <a:rPr lang="ko-KR" altLang="en-US" sz="12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기각역</a:t>
            </a:r>
            <a:endParaRPr lang="ko-KR" altLang="en-US" sz="1200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73899" y="5461000"/>
            <a:ext cx="1199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귀무가설</a:t>
            </a:r>
            <a:r>
              <a:rPr lang="ko-KR" altLang="en-US" sz="12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기각역</a:t>
            </a:r>
            <a:endParaRPr lang="ko-KR" altLang="en-US" sz="1200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84799" y="4826000"/>
            <a:ext cx="1199367" cy="276999"/>
          </a:xfrm>
          <a:prstGeom prst="rect">
            <a:avLst/>
          </a:prstGeom>
          <a:solidFill>
            <a:srgbClr val="D3D3D3"/>
          </a:solidFill>
        </p:spPr>
        <p:txBody>
          <a:bodyPr wrap="none" rtlCol="0">
            <a:spAutoFit/>
          </a:bodyPr>
          <a:lstStyle/>
          <a:p>
            <a:r>
              <a:rPr lang="ko-KR" altLang="en-US" sz="1200" b="1" err="1">
                <a:solidFill>
                  <a:schemeClr val="tx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귀무가설</a:t>
            </a: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b="1" dirty="0" err="1">
                <a:solidFill>
                  <a:schemeClr val="tx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채택역</a:t>
            </a:r>
            <a:endParaRPr lang="ko-KR" altLang="en-US" sz="1200" b="1" dirty="0">
              <a:solidFill>
                <a:schemeClr val="tx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419462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866459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p-value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와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임계값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 참일 때 표본에서 얻어진 결과가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귀무가설을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기각하게 하는 확률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주어진 유의수준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𝛼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하에서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0</m:t>
                        </m:r>
                      </m:sub>
                    </m:sSub>
                    <m:r>
                      <a:rPr lang="ko-KR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의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채택 또는 기각 여부를 판정하여 주는 기준이 되는 값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8664597" cy="1200329"/>
              </a:xfrm>
              <a:prstGeom prst="rect">
                <a:avLst/>
              </a:prstGeom>
              <a:blipFill>
                <a:blip r:embed="rId2"/>
                <a:stretch>
                  <a:fillRect l="-281" b="-2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주요 용어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8954313"/>
                  </p:ext>
                </p:extLst>
              </p:nvPr>
            </p:nvGraphicFramePr>
            <p:xfrm>
              <a:off x="1358899" y="2187931"/>
              <a:ext cx="7416802" cy="26840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300494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1948060">
                      <a:extLst>
                        <a:ext uri="{9D8B030D-6E8A-4147-A177-3AD203B41FA5}">
                          <a16:colId xmlns:a16="http://schemas.microsoft.com/office/drawing/2014/main" val="1010777496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p-value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Sig. stars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해석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귀무가설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𝑝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&gt;0.05</m:t>
                                </m:r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통계적으로 유의하지 않음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채택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(Retained)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𝑝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&lt;0.05</m:t>
                                </m:r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*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통계적으로 유의함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𝛼</m:t>
                              </m:r>
                              <m:r>
                                <a:rPr lang="en-US" altLang="ko-KR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=0.05</m:t>
                              </m:r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)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기각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(Rejected)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𝑝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&lt;0.01</m:t>
                                </m:r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**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통계적으로 유의함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𝛼</m:t>
                              </m:r>
                              <m:r>
                                <a:rPr lang="en-US" altLang="ko-KR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=0.01</m:t>
                              </m:r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)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기각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(Rejected)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𝑝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&lt;0.001</m:t>
                                </m:r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***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통계적으로 유의함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𝛼</m:t>
                              </m:r>
                              <m:r>
                                <a:rPr lang="en-US" altLang="ko-KR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=0.001</m:t>
                              </m:r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)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기각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(Rejected)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8954313"/>
                  </p:ext>
                </p:extLst>
              </p:nvPr>
            </p:nvGraphicFramePr>
            <p:xfrm>
              <a:off x="1358899" y="2187931"/>
              <a:ext cx="7416802" cy="26840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300494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1948060">
                      <a:extLst>
                        <a:ext uri="{9D8B030D-6E8A-4147-A177-3AD203B41FA5}">
                          <a16:colId xmlns:a16="http://schemas.microsoft.com/office/drawing/2014/main" val="1010777496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p-value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Sig. stars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해석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귀무가설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101124" r="-535938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통계적으로 유의하지 않음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채택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(Retained)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203409" r="-535938" b="-2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*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2353" t="-203409" r="-65517" b="-2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기각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(Rejected)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300000" r="-535938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**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2353" t="-300000" r="-65517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기각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(Rejected)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404545" r="-535938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***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2353" t="-404545" r="-65517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기각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(Rejected)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6189627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866459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가설 설정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모평균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𝜇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에 대한 검정 절차로 다음과 같이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대립가설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설정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8664597" cy="830997"/>
              </a:xfrm>
              <a:prstGeom prst="rect">
                <a:avLst/>
              </a:prstGeom>
              <a:blipFill>
                <a:blip r:embed="rId2"/>
                <a:stretch>
                  <a:fillRect l="-281" b="-4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단일표본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1777703"/>
                  </p:ext>
                </p:extLst>
              </p:nvPr>
            </p:nvGraphicFramePr>
            <p:xfrm>
              <a:off x="1358899" y="1818599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모평균과 </a:t>
                          </a: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표본평균은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같다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모평균과 </a:t>
                          </a: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표본평균은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같지 않다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1777703"/>
                  </p:ext>
                </p:extLst>
              </p:nvPr>
            </p:nvGraphicFramePr>
            <p:xfrm>
              <a:off x="1358899" y="1818599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102247" r="-535938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102247" r="-383099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모평균과 </a:t>
                          </a:r>
                          <a:r>
                            <a:rPr lang="ko-KR" altLang="en-US" sz="1800" b="0" dirty="0" err="1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표본평균은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같다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204545" r="-535938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204545" r="-383099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모평균과 </a:t>
                          </a:r>
                          <a:r>
                            <a:rPr lang="ko-KR" altLang="en-US" sz="1800" b="0" dirty="0" err="1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표본평균은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같지 않다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3569548"/>
            <a:ext cx="8664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검정통계량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모분산을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알고 있을 때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358899" y="4535588"/>
                <a:ext cx="1059457" cy="732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f>
                            <m:fPr>
                              <m:type m:val="skw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899" y="4535588"/>
                <a:ext cx="1059457" cy="7323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1068685"/>
                  </p:ext>
                </p:extLst>
              </p:nvPr>
            </p:nvGraphicFramePr>
            <p:xfrm>
              <a:off x="3568699" y="4353769"/>
              <a:ext cx="2095501" cy="1019683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955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1018754">
                    <a:tc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ko-KR" altLang="en-US" sz="1400" b="1" i="1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400" b="1" i="1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𝑿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ko-KR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</a:t>
                          </a:r>
                          <a:r>
                            <a:rPr lang="en-US" altLang="ko-KR" sz="14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:r>
                            <a:rPr lang="ko-KR" altLang="en-US" sz="1400" b="1" baseline="0" dirty="0" err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표본평균</a:t>
                          </a:r>
                          <a:endParaRPr lang="en-US" altLang="ko-KR" sz="1400" b="1" baseline="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ko-KR" altLang="en-US" sz="1400" b="1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𝝈</m:t>
                              </m:r>
                            </m:oMath>
                          </a14:m>
                          <a:r>
                            <a:rPr lang="en-US" altLang="ko-KR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 </a:t>
                          </a:r>
                          <a:r>
                            <a:rPr lang="ko-KR" altLang="en-US" sz="1400" b="1" dirty="0" err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모분산</a:t>
                          </a:r>
                          <a:endParaRPr lang="en-US" altLang="ko-KR" sz="1400" b="1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1400" b="1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𝒏</m:t>
                              </m:r>
                            </m:oMath>
                          </a14:m>
                          <a:r>
                            <a:rPr lang="en-US" altLang="ko-KR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 </a:t>
                          </a:r>
                          <a:r>
                            <a:rPr lang="ko-KR" altLang="en-US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표본의 </a:t>
                          </a:r>
                          <a:r>
                            <a:rPr lang="ko-KR" altLang="en-US" sz="1400" b="1" dirty="0" err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갯수</a:t>
                          </a:r>
                          <a:endParaRPr lang="ko-KR" altLang="en-US" sz="1400" b="1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7F7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1068685"/>
                  </p:ext>
                </p:extLst>
              </p:nvPr>
            </p:nvGraphicFramePr>
            <p:xfrm>
              <a:off x="3568699" y="4353769"/>
              <a:ext cx="2095501" cy="105156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955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10515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b="-28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1741224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8664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-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실습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모평균의 값을 알고 있을 때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단일표본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781036"/>
              </p:ext>
            </p:extLst>
          </p:nvPr>
        </p:nvGraphicFramePr>
        <p:xfrm>
          <a:off x="620761" y="1818599"/>
          <a:ext cx="1094367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scipy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stats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stats.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ttest_1samp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‘Height’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popmean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</a:t>
                      </a:r>
                      <a:r>
                        <a:rPr lang="en-US" altLang="ko-KR" sz="1600" b="1" baseline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75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), 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0.87, 0.39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549063"/>
              </p:ext>
            </p:extLst>
          </p:nvPr>
        </p:nvGraphicFramePr>
        <p:xfrm>
          <a:off x="620761" y="4360047"/>
          <a:ext cx="10943678" cy="1610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846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5414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443799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53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메서드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ttest_1samp(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array,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popmean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array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Sample Observation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226360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popmean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Expected value in null hypothesis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08763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620761" y="3442508"/>
            <a:ext cx="10943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메서드 설명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독립 관측치 샘플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array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예상값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평균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주어진 모집단 평균인 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popmean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같다는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귀무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가설에 대한 검정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128597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1" y="847053"/>
                <a:ext cx="11222613" cy="835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가설 설정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두개의 독립 표본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X, Y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 각각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𝑁</m:t>
                    </m:r>
                    <m:d>
                      <m:dPr>
                        <m:ctrlP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ko-KR" altLang="en-US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sSubSupPr>
                          <m:e>
                            <m:r>
                              <a:rPr lang="ko-KR" altLang="en-US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,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𝑁</m:t>
                    </m:r>
                    <m:d>
                      <m:d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ko-KR" alt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sSubSupPr>
                          <m:e>
                            <m:r>
                              <a:rPr lang="ko-KR" alt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를 따를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두 모집단의 평균 차이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−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의 검정은 다음과 같음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.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1" y="847053"/>
                <a:ext cx="11222613" cy="835998"/>
              </a:xfrm>
              <a:prstGeom prst="rect">
                <a:avLst/>
              </a:prstGeom>
              <a:blipFill>
                <a:blip r:embed="rId2"/>
                <a:stretch>
                  <a:fillRect l="-217" b="-43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noProof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독립표본</a:t>
            </a:r>
            <a:r>
              <a:rPr lang="ko-KR" altLang="en-US" sz="2800" b="1" noProof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noProof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1602912"/>
                  </p:ext>
                </p:extLst>
              </p:nvPr>
            </p:nvGraphicFramePr>
            <p:xfrm>
              <a:off x="1358899" y="1818599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평균과 그룹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평균은 같다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평균과 그룹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평균은 같지 않다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1602912"/>
                  </p:ext>
                </p:extLst>
              </p:nvPr>
            </p:nvGraphicFramePr>
            <p:xfrm>
              <a:off x="1358899" y="1818599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102247" r="-535938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102247" r="-383099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평균과 그룹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평균은 같다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204545" r="-535938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204545" r="-383099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평균과 그룹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평균은 같지 않다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3569548"/>
            <a:ext cx="86645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가정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(Assumptions)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확인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독립성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Normality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정규성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Homogeneity of Variance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분산의 동질성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771090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1" y="847053"/>
                <a:ext cx="1122261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정규성 검정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각 그룹의 표본수가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𝑁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이하일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검정해야 함 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각 그룹의 표본수가 모두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𝑁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이상일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중심극한정리에 의해 정규성 가정을 만족했다고 봄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1" y="847053"/>
                <a:ext cx="11222613" cy="1200329"/>
              </a:xfrm>
              <a:prstGeom prst="rect">
                <a:avLst/>
              </a:prstGeom>
              <a:blipFill>
                <a:blip r:embed="rId2"/>
                <a:stretch>
                  <a:fillRect l="-217" b="-2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noProof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독립표본</a:t>
            </a:r>
            <a:r>
              <a:rPr lang="ko-KR" altLang="en-US" sz="2800" b="1" noProof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noProof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3938880"/>
            <a:ext cx="8664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확인 방법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Shapiro-Wilk tests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8340303"/>
                  </p:ext>
                </p:extLst>
              </p:nvPr>
            </p:nvGraphicFramePr>
            <p:xfrm>
              <a:off x="1358899" y="2187931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6248401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각 자료는 정규분포를 따른다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각 자료는 정규분포를 따르지 않는다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8340303"/>
                  </p:ext>
                </p:extLst>
              </p:nvPr>
            </p:nvGraphicFramePr>
            <p:xfrm>
              <a:off x="1358899" y="2187931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6248401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103409" r="-535938" b="-1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각 자료는 정규분포를 따른다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201124" r="-535938" b="-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각 자료는 정규분포를 따르지 않는다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4723267"/>
            <a:ext cx="8664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가정 위반 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Mann-Whitney Test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진행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7431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710333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Streamlit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은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및 데이터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싸이언스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프로젝트 위한 대시보드 오픈소스 라이브러리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https://streamlit.io/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3772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Streamlit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ACC0B6-3E8B-5D67-3F2A-BAB4C1009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76" y="1797996"/>
            <a:ext cx="9722819" cy="446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3920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1" y="847053"/>
            <a:ext cx="11222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등분산성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그룹의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데이터수가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다르면 분산이 같은지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만약에 각 그룹의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데이터수가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동일하면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분산이 같다고 가정함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noProof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독립표본</a:t>
            </a:r>
            <a:r>
              <a:rPr lang="ko-KR" altLang="en-US" sz="2800" b="1" noProof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noProof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3938880"/>
            <a:ext cx="866459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확인 방법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bartlett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fligner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levene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 주로 사용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일반적으로는 </a:t>
            </a: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levene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검정을 주로 사용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가정 위반 시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Welch Test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사용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5539500"/>
                  </p:ext>
                </p:extLst>
              </p:nvPr>
            </p:nvGraphicFramePr>
            <p:xfrm>
              <a:off x="1358899" y="2187931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6248401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두 그룹의 분산은 차이가 없음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두 그룹의 분산은 차이가 있음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5539500"/>
                  </p:ext>
                </p:extLst>
              </p:nvPr>
            </p:nvGraphicFramePr>
            <p:xfrm>
              <a:off x="1358899" y="2187931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6248401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21" t="-103409" r="-535938" b="-1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두 그룹의 분산은 차이가 없음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21" t="-201124" r="-535938" b="-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두 그룹의 분산은 차이가 있음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6664964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1" y="847053"/>
                <a:ext cx="11222613" cy="835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가설 설정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두개의 독립 표본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X, Y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 각각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𝑁</m:t>
                    </m:r>
                    <m:d>
                      <m:dPr>
                        <m:ctrlP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ko-KR" altLang="en-US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sSubSupPr>
                          <m:e>
                            <m:r>
                              <a:rPr lang="ko-KR" altLang="en-US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,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𝑁</m:t>
                    </m:r>
                    <m:d>
                      <m:d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ko-KR" alt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sSubSupPr>
                          <m:e>
                            <m:r>
                              <a:rPr lang="ko-KR" alt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를 따를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두 모집단의 평균 차이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−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의 검정은 다음과 같음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.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1" y="847053"/>
                <a:ext cx="11222613" cy="835998"/>
              </a:xfrm>
              <a:prstGeom prst="rect">
                <a:avLst/>
              </a:prstGeom>
              <a:blipFill>
                <a:blip r:embed="rId2"/>
                <a:stretch>
                  <a:fillRect l="-217" b="-43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독립표본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358899" y="1818599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평균과 그룹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평균은 같다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평균과 그룹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평균은 같지 않다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358899" y="1818599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102247" r="-535938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102247" r="-383099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평균과 그룹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평균은 같다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204545" r="-535938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204545" r="-383099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평균과 그룹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평균은 같지 않다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3569548"/>
                <a:ext cx="866459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검정통계량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그룹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1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표본평균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acc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그룹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1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표본평균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acc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의 차이에 근거하여 구성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검정통계량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는 자유도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인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-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분포를 따른다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.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3569548"/>
                <a:ext cx="8664597" cy="1200329"/>
              </a:xfrm>
              <a:prstGeom prst="rect">
                <a:avLst/>
              </a:prstGeom>
              <a:blipFill>
                <a:blip r:embed="rId4"/>
                <a:stretch>
                  <a:fillRect l="-281" b="-30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358899" y="4992394"/>
                <a:ext cx="3375604" cy="6462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num>
                      <m:den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rad>
                      </m:den>
                    </m:f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−1)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den>
                    </m:f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899" y="4992394"/>
                <a:ext cx="3375604" cy="646203"/>
              </a:xfrm>
              <a:prstGeom prst="rect">
                <a:avLst/>
              </a:prstGeom>
              <a:blipFill>
                <a:blip r:embed="rId5"/>
                <a:stretch>
                  <a:fillRect l="-2527" b="-28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466763"/>
                  </p:ext>
                </p:extLst>
              </p:nvPr>
            </p:nvGraphicFramePr>
            <p:xfrm>
              <a:off x="5067300" y="4811624"/>
              <a:ext cx="4840884" cy="1100963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4840884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1018754">
                    <a:tc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𝑝</m:t>
                                  </m:r>
                                </m:sub>
                                <m:sup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altLang="ko-KR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</a:t>
                          </a:r>
                          <a:r>
                            <a:rPr lang="en-US" altLang="ko-KR" sz="14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:r>
                            <a:rPr lang="ko-KR" altLang="en-US" sz="1400" b="1" baseline="0" dirty="0" err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공통분산</a:t>
                          </a:r>
                          <a:r>
                            <a:rPr lang="ko-KR" altLang="en-US" sz="14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400" b="1" i="1" baseline="0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1400" b="1" i="1" baseline="0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𝝈</m:t>
                                  </m:r>
                                </m:e>
                                <m:sup>
                                  <m:r>
                                    <a:rPr lang="en-US" altLang="ko-KR" sz="1400" b="1" i="1" baseline="0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ko-KR" altLang="en-US" sz="14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합동 </a:t>
                          </a:r>
                          <a:r>
                            <a:rPr lang="ko-KR" altLang="en-US" sz="1400" b="1" baseline="0" dirty="0" err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표본분산</a:t>
                          </a:r>
                          <a:endParaRPr lang="en-US" altLang="ko-KR" sz="1400" b="1" baseline="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1400" b="1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𝒏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−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𝟏</m:t>
                              </m:r>
                            </m:oMath>
                          </a14:m>
                          <a:r>
                            <a:rPr lang="en-US" altLang="ko-KR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 </a:t>
                          </a:r>
                          <a:r>
                            <a:rPr lang="ko-KR" altLang="en-US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14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표본의 자유도</a:t>
                          </a:r>
                          <a:endParaRPr lang="en-US" altLang="ko-KR" sz="1400" b="1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1400" b="1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𝒎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−</m:t>
                              </m:r>
                            </m:oMath>
                          </a14:m>
                          <a:r>
                            <a:rPr lang="en-US" altLang="ko-KR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1: </a:t>
                          </a:r>
                          <a:r>
                            <a:rPr lang="ko-KR" altLang="en-US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2</a:t>
                          </a:r>
                          <a:r>
                            <a:rPr lang="ko-KR" altLang="en-US" sz="14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표본의 자유도</a:t>
                          </a:r>
                          <a:endParaRPr lang="en-US" altLang="ko-KR" sz="1400" b="1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7F7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466763"/>
                  </p:ext>
                </p:extLst>
              </p:nvPr>
            </p:nvGraphicFramePr>
            <p:xfrm>
              <a:off x="5067300" y="4811624"/>
              <a:ext cx="4840884" cy="113284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4840884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1132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b="-26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7545927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8664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–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등분산성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검정 실습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데이터의 각 변수들은 정규분포를 만족하며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 그룹은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등분산을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만족한가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독립표본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239652"/>
              </p:ext>
            </p:extLst>
          </p:nvPr>
        </p:nvGraphicFramePr>
        <p:xfrm>
          <a:off x="620761" y="1818599"/>
          <a:ext cx="10943678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scipy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stats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stats.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levene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loc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supp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 </a:t>
                      </a:r>
                      <a:r>
                        <a:rPr lang="en-US" altLang="ko-KR" sz="1600" b="1" dirty="0">
                          <a:solidFill>
                            <a:srgbClr val="7030A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==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"VC"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len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df.loc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supp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 </a:t>
                      </a:r>
                      <a:r>
                        <a:rPr lang="en-US" altLang="ko-KR" sz="1600" b="1" dirty="0">
                          <a:solidFill>
                            <a:srgbClr val="7030A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==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"OJ"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len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LeveneResult</a:t>
                      </a:r>
                      <a:r>
                        <a:rPr lang="en-US" altLang="ko-KR" sz="1600" dirty="0"/>
                        <a:t>(statistic=1.2135720656945064, </a:t>
                      </a:r>
                      <a:r>
                        <a:rPr lang="en-US" altLang="ko-KR" sz="1600" dirty="0" err="1"/>
                        <a:t>pvalue</a:t>
                      </a:r>
                      <a:r>
                        <a:rPr lang="en-US" altLang="ko-KR" sz="1600" dirty="0"/>
                        <a:t>=0.2751764616144053)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025543"/>
              </p:ext>
            </p:extLst>
          </p:nvPr>
        </p:nvGraphicFramePr>
        <p:xfrm>
          <a:off x="620761" y="4114038"/>
          <a:ext cx="10943678" cy="1115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846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5414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443799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53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메서드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levene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sample1,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sample2, …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sample1 :</a:t>
                      </a: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array_like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The sample data, possibly with different lengths. Only one-dimensional samples are accepted.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08763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620761" y="3071668"/>
            <a:ext cx="10943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메서드 설명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Levene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검정은 모든 입력 샘플이 동일한 분산을 가진 모집단에서 나온 것이라는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귀무가설을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테스트 함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850149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8664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–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독립표본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t-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데이터의 각 변수들은 정규분포를 만족하며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 그룹은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등분산을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만족한다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!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독립표본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60029"/>
              </p:ext>
            </p:extLst>
          </p:nvPr>
        </p:nvGraphicFramePr>
        <p:xfrm>
          <a:off x="620761" y="1818599"/>
          <a:ext cx="10943678" cy="16916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scipy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stats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stats.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ttest_ind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loc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supp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 ==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"VC"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len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],                                                   </a:t>
                      </a:r>
                    </a:p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                      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loc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supp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 ==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"OJ"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len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equal_var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True)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), 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7304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-1.9153 0.06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329473"/>
              </p:ext>
            </p:extLst>
          </p:nvPr>
        </p:nvGraphicFramePr>
        <p:xfrm>
          <a:off x="620761" y="4909252"/>
          <a:ext cx="10943678" cy="1610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846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5414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443799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53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메서드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53680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ttest_ind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b,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equal_var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b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데이터의 크기가 동일해야 함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087633"/>
                  </a:ext>
                </a:extLst>
              </a:tr>
              <a:tr h="53680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equal_var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If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true, </a:t>
                      </a:r>
                      <a:r>
                        <a:rPr lang="en-US" altLang="ko-KR" sz="1600" b="0" baseline="0" dirty="0">
                          <a:solidFill>
                            <a:srgbClr val="0070C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independent t-test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/ If false, </a:t>
                      </a:r>
                      <a:r>
                        <a:rPr lang="en-US" altLang="ko-KR" sz="1600" b="0" baseline="0" dirty="0">
                          <a:solidFill>
                            <a:srgbClr val="0070C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Welch’s t-test</a:t>
                      </a:r>
                      <a:endParaRPr lang="en-US" altLang="ko-KR" sz="1600" b="0" dirty="0">
                        <a:solidFill>
                          <a:srgbClr val="0070C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73619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620761" y="3609581"/>
            <a:ext cx="10943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메서드 설명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검정은 두 독립 샘플의 평균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예상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값이 동일하다는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귀무가설에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대한 검정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두 집단의 분산이 동일하다고 가정함</a:t>
            </a:r>
            <a:r>
              <a:rPr lang="en-US" altLang="ko-KR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9899513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10308213" cy="227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가설 설정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실험단위를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동질적인 쌍으로 묶은 다음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각 쌍에서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관측값의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차를 이용하여 두 모평균의 차이에 관한 추론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실험 이전의 집단과 실험 이후의 집단이 동일한 경우 사용하는 검정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쌍체비교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이라고 한다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. </a:t>
                </a: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), …,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 </a:t>
                </a: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각 쌍의 차이를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𝐷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−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(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𝑖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=1, 2, …, 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𝑛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로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정의할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𝐷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는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𝑁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(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𝐷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, </m:t>
                    </m:r>
                    <m:sSubSup>
                      <m:sSub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sSubSupPr>
                      <m:e>
                        <m:r>
                          <a:rPr lang="ko-KR" altLang="en-US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𝜎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𝐷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2</m:t>
                        </m:r>
                      </m:sup>
                    </m:sSubSup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)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으로부터의 확률표본으로 가정한다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.</a:t>
                </a:r>
              </a:p>
              <a:p>
                <a:pPr marL="1200150" lvl="2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ko-KR" altLang="en-US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𝐷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−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2</m:t>
                        </m:r>
                      </m:sub>
                    </m:sSub>
                  </m:oMath>
                </a14:m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10308213" cy="2277996"/>
              </a:xfrm>
              <a:prstGeom prst="rect">
                <a:avLst/>
              </a:prstGeom>
              <a:blipFill>
                <a:blip r:embed="rId2"/>
                <a:stretch>
                  <a:fillRect l="-237" b="-13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대응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표본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6145975"/>
                  </p:ext>
                </p:extLst>
              </p:nvPr>
            </p:nvGraphicFramePr>
            <p:xfrm>
              <a:off x="1011658" y="3265598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𝐷</m:t>
                                    </m:r>
                                  </m:sub>
                                </m:s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실험전후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평균의 차이는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이다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𝐷</m:t>
                                    </m:r>
                                  </m:sub>
                                </m:s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실험전후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평균의 차이는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이 아니다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6145975"/>
                  </p:ext>
                </p:extLst>
              </p:nvPr>
            </p:nvGraphicFramePr>
            <p:xfrm>
              <a:off x="1011658" y="3265598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101124" r="-536458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101124" r="-383568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실험전후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평균의 차이는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이다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203409" r="-536458" b="-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203409" r="-383568" b="-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실험전후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평균의 차이는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이 아니다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27D1A8B-18E2-9922-004A-11A665A7A4C6}"/>
              </a:ext>
            </a:extLst>
          </p:cNvPr>
          <p:cNvSpPr txBox="1"/>
          <p:nvPr/>
        </p:nvSpPr>
        <p:spPr>
          <a:xfrm>
            <a:off x="506932" y="5022335"/>
            <a:ext cx="8664597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가정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(Assumptions)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확인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독립성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정규성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042357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대응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표본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EAE935B-FD20-68BB-BC7B-D5D7E9597C52}"/>
                  </a:ext>
                </a:extLst>
              </p:cNvPr>
              <p:cNvSpPr txBox="1"/>
              <p:nvPr/>
            </p:nvSpPr>
            <p:spPr>
              <a:xfrm>
                <a:off x="506931" y="847053"/>
                <a:ext cx="11222613" cy="1532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정규성 검정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실험전후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두 변수의 차이가 정규분포를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따르는지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확인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𝑁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이하일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검정해야 함 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각 그룹의 변수가 정규분포를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따르는지는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검정할 필요가 없음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각 그룹의 표본수가 모두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𝑁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이상일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중심극한정리에 의해 정규성 가정을 만족했다고 봄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EAE935B-FD20-68BB-BC7B-D5D7E9597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1" y="847053"/>
                <a:ext cx="11222613" cy="1532856"/>
              </a:xfrm>
              <a:prstGeom prst="rect">
                <a:avLst/>
              </a:prstGeom>
              <a:blipFill>
                <a:blip r:embed="rId2"/>
                <a:stretch>
                  <a:fillRect l="-217" b="-43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E1C3AD1-2E66-CC47-A6E0-BF3040CD2376}"/>
              </a:ext>
            </a:extLst>
          </p:cNvPr>
          <p:cNvSpPr txBox="1"/>
          <p:nvPr/>
        </p:nvSpPr>
        <p:spPr>
          <a:xfrm>
            <a:off x="506932" y="4266007"/>
            <a:ext cx="8664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확인 방법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Shapiro-Wilk tests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30319B2-DE17-9B15-CE50-B1F3593DEE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1376235"/>
                  </p:ext>
                </p:extLst>
              </p:nvPr>
            </p:nvGraphicFramePr>
            <p:xfrm>
              <a:off x="1358899" y="2520458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6248401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각 자료는 정규분포를 따른다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각 자료는 정규분포를 따르지 않는다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30319B2-DE17-9B15-CE50-B1F3593DEE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1376235"/>
                  </p:ext>
                </p:extLst>
              </p:nvPr>
            </p:nvGraphicFramePr>
            <p:xfrm>
              <a:off x="1358899" y="2520458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6248401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101124" r="-535938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각 자료는 정규분포를 따른다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203409" r="-535938" b="-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각 자료는 정규분포를 따르지 않는다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EAFD551-E6D4-A46E-8D23-1A4A1AB056E8}"/>
              </a:ext>
            </a:extLst>
          </p:cNvPr>
          <p:cNvSpPr txBox="1"/>
          <p:nvPr/>
        </p:nvSpPr>
        <p:spPr>
          <a:xfrm>
            <a:off x="506932" y="5097004"/>
            <a:ext cx="8664597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가정 위반 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Wilcoxon Signed-Ranks Test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진행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931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10308213" cy="227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가설 설정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실험단위를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동질적인 쌍으로 묶은 다음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각 쌍에서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관측값의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차를 이용하여 두 모평균의 차이에 관한 추론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실험 이전의 집단과 실험 이후의 집단이 동일한 경우 사용하는 검정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쌍체비교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이라고 한다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. </a:t>
                </a: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), …,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 </a:t>
                </a: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각 쌍의 차이를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𝐷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−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(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𝑖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=1, 2, …, 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𝑛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로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정의할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𝐷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는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𝑁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(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𝐷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, </m:t>
                    </m:r>
                    <m:sSubSup>
                      <m:sSub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sSubSupPr>
                      <m:e>
                        <m:r>
                          <a:rPr lang="ko-KR" altLang="en-US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𝜎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𝐷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2</m:t>
                        </m:r>
                      </m:sup>
                    </m:sSubSup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)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으로부터의 확률표본으로 가정한다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.</a:t>
                </a:r>
              </a:p>
              <a:p>
                <a:pPr marL="1200150" lvl="2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ko-KR" altLang="en-US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𝐷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−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2</m:t>
                        </m:r>
                      </m:sub>
                    </m:sSub>
                  </m:oMath>
                </a14:m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10308213" cy="2277996"/>
              </a:xfrm>
              <a:prstGeom prst="rect">
                <a:avLst/>
              </a:prstGeom>
              <a:blipFill>
                <a:blip r:embed="rId2"/>
                <a:stretch>
                  <a:fillRect l="-237" b="-13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대응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표본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11658" y="3265598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𝐷</m:t>
                                    </m:r>
                                  </m:sub>
                                </m:s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실험전후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평균의 차이는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이다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𝐷</m:t>
                                    </m:r>
                                  </m:sub>
                                </m:s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실험전후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평균의 차이는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이 아니다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11658" y="3265598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101124" r="-536458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101124" r="-383568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실험전후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평균의 차이는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이다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203409" r="-536458" b="-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203409" r="-383568" b="-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실험전후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평균의 차이는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이 아니다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22751DC-A043-25D1-8A6A-26091CB1F232}"/>
                  </a:ext>
                </a:extLst>
              </p:cNvPr>
              <p:cNvSpPr txBox="1"/>
              <p:nvPr/>
            </p:nvSpPr>
            <p:spPr>
              <a:xfrm>
                <a:off x="506932" y="5016547"/>
                <a:ext cx="10308213" cy="794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검정통계량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실험 전 표본평균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𝑋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실험 후 표본평균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𝑌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의 차이의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평균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𝐷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에 근거하여 구성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22751DC-A043-25D1-8A6A-26091CB1F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5016547"/>
                <a:ext cx="10308213" cy="794192"/>
              </a:xfrm>
              <a:prstGeom prst="rect">
                <a:avLst/>
              </a:prstGeom>
              <a:blipFill>
                <a:blip r:embed="rId4"/>
                <a:stretch>
                  <a:fillRect l="-237" b="-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/>
              <p:nvPr/>
            </p:nvSpPr>
            <p:spPr>
              <a:xfrm>
                <a:off x="1397285" y="5951288"/>
                <a:ext cx="959878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f>
                          <m:fPr>
                            <m:type m:val="skw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</m:oMath>
                </a14:m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285" y="5951288"/>
                <a:ext cx="959878" cy="520463"/>
              </a:xfrm>
              <a:prstGeom prst="rect">
                <a:avLst/>
              </a:prstGeom>
              <a:blipFill>
                <a:blip r:embed="rId5"/>
                <a:stretch>
                  <a:fillRect l="-7595" t="-39535" r="-44937" b="-1220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444B0954-63D7-C264-E3E0-C84D3DF5D9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8640051"/>
                  </p:ext>
                </p:extLst>
              </p:nvPr>
            </p:nvGraphicFramePr>
            <p:xfrm>
              <a:off x="2497719" y="5951288"/>
              <a:ext cx="4840884" cy="40786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4840884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357741">
                    <a:tc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𝐷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</a:t>
                          </a:r>
                          <a:r>
                            <a:rPr lang="en-US" altLang="ko-KR" sz="14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</a:rPr>
                                <m:t>𝑋</m:t>
                              </m:r>
                            </m:oMath>
                          </a14:m>
                          <a:r>
                            <a:rPr lang="ko-KR" altLang="en-US" sz="14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와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</a:rPr>
                                <m:t>𝑌</m:t>
                              </m:r>
                            </m:oMath>
                          </a14:m>
                          <a:r>
                            <a:rPr lang="ko-KR" altLang="en-US" sz="14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차이에 관한 표준편차</a:t>
                          </a:r>
                          <a:endParaRPr lang="en-US" altLang="ko-KR" sz="1400" b="1" baseline="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7F7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444B0954-63D7-C264-E3E0-C84D3DF5D9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8640051"/>
                  </p:ext>
                </p:extLst>
              </p:nvPr>
            </p:nvGraphicFramePr>
            <p:xfrm>
              <a:off x="2497719" y="5951288"/>
              <a:ext cx="4840884" cy="404622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4840884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40462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b="-134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798072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8664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–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대응표본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t-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실험 전후의 차이를 나타내는 데이터는 정규분포를 이룬다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828940"/>
              </p:ext>
            </p:extLst>
          </p:nvPr>
        </p:nvGraphicFramePr>
        <p:xfrm>
          <a:off x="620761" y="1818599"/>
          <a:ext cx="1094367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scipy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stats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stats.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ttest_rel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before_spr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after_spr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), 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7304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14.8933 0.0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332556"/>
              </p:ext>
            </p:extLst>
          </p:nvPr>
        </p:nvGraphicFramePr>
        <p:xfrm>
          <a:off x="620761" y="4909252"/>
          <a:ext cx="10943678" cy="1652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846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5414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443799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53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메서드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53680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ttest_rel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b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b :</a:t>
                      </a: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array_like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데이터의 크기가 동일해야 함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087633"/>
                  </a:ext>
                </a:extLst>
              </a:tr>
              <a:tr h="53680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alternative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option : two-sided(default),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less, </a:t>
                      </a:r>
                      <a:r>
                        <a:rPr lang="en-US" altLang="ko-KR" sz="1600" b="0" baseline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greather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73619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620761" y="3609581"/>
            <a:ext cx="10943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메서드 설명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검정은 두 독립 샘플의 평균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예상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값이 동일하다는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귀무가설에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대한 검정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두 집단의 분산이 동일하다고 가정함</a:t>
            </a:r>
            <a:r>
              <a:rPr lang="en-US" altLang="ko-KR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대응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표본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396483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11611496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가설 설정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어떤 실험에서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관측도수가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가정하는 이론상의  분포를 잘 따른다는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귀무가설을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검정하는 것 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관측도수란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실제 실험에서 단일 특성에 의해 분류된 각 범주의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관측값을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말함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관측도수가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얼마나 이론상의 분포 또는 주어진 형태를 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따르는지를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검정하는 가설 검정 기법을 적합도 검정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예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우리나라 성인의 키가 평균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𝜇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와 분산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ko-KR" altLang="en-US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𝜎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을 갖는 정규분포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𝑁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(</m:t>
                    </m:r>
                    <m:r>
                      <a:rPr lang="ko-KR" altLang="en-US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𝜇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, </m:t>
                    </m:r>
                    <m:sSup>
                      <m:sSupPr>
                        <m:ctrlP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ko-KR" altLang="en-US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𝜎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)</m:t>
                    </m:r>
                    <m:r>
                      <a:rPr lang="ko-KR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을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따른다고 가정했을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이 가정이 적합한지 검정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11611496" cy="1938992"/>
              </a:xfrm>
              <a:prstGeom prst="rect">
                <a:avLst/>
              </a:prstGeom>
              <a:blipFill>
                <a:blip r:embed="rId2"/>
                <a:stretch>
                  <a:fillRect l="-210" b="-12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05. 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적합도 검정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(goodness-of-fit)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blipFill>
                <a:blip r:embed="rId3"/>
                <a:stretch>
                  <a:fillRect l="-1799" t="-9195" r="-899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11658" y="2916848"/>
              <a:ext cx="61214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성인의 키는 정규분포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𝑁</m:t>
                              </m:r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(</m:t>
                              </m:r>
                              <m:r>
                                <a:rPr lang="ko-KR" altLang="en-US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𝜇</m:t>
                              </m:r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altLang="ko-KR" sz="18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18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ko-KR" sz="18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)</m:t>
                              </m:r>
                            </m:oMath>
                          </a14:m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를 따른다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성인의 키는 정규분포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𝑁</m:t>
                              </m:r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(</m:t>
                              </m:r>
                              <m:r>
                                <a:rPr lang="ko-KR" altLang="en-US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𝜇</m:t>
                              </m:r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altLang="ko-KR" sz="18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18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ko-KR" sz="18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)</m:t>
                              </m:r>
                            </m:oMath>
                          </a14:m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를 따르지 않는다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11658" y="2916848"/>
              <a:ext cx="61214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21" t="-101124" r="-425521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3710" t="-101124" r="-369" b="-102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21" t="-203409" r="-425521" b="-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3710" t="-203409" r="-369" b="-34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22751DC-A043-25D1-8A6A-26091CB1F232}"/>
              </a:ext>
            </a:extLst>
          </p:cNvPr>
          <p:cNvSpPr txBox="1"/>
          <p:nvPr/>
        </p:nvSpPr>
        <p:spPr>
          <a:xfrm>
            <a:off x="506932" y="4658051"/>
            <a:ext cx="10308213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검정통계량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/>
              <p:nvPr/>
            </p:nvSpPr>
            <p:spPr>
              <a:xfrm>
                <a:off x="1397285" y="5078261"/>
                <a:ext cx="1775871" cy="468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285" y="5078261"/>
                <a:ext cx="1775871" cy="4680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표 11">
                <a:extLst>
                  <a:ext uri="{FF2B5EF4-FFF2-40B4-BE49-F238E27FC236}">
                    <a16:creationId xmlns:a16="http://schemas.microsoft.com/office/drawing/2014/main" id="{444B0954-63D7-C264-E3E0-C84D3DF5D99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362342" y="4922010"/>
              <a:ext cx="4840884" cy="78651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4840884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357741">
                    <a:tc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</a:t>
                          </a:r>
                          <a:r>
                            <a:rPr lang="en-US" altLang="ko-KR" sz="16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</a:rPr>
                                <m:t>관</m:t>
                              </m:r>
                            </m:oMath>
                          </a14:m>
                          <a:r>
                            <a:rPr lang="ko-KR" altLang="en-US" sz="16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측값</a:t>
                          </a:r>
                          <a:endParaRPr lang="en-US" altLang="ko-KR" sz="1600" b="1" baseline="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 </a:t>
                          </a:r>
                          <a:r>
                            <a:rPr lang="ko-KR" altLang="en-US" sz="1600" b="1" dirty="0" err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기대값</a:t>
                          </a:r>
                          <a:endParaRPr lang="en-US" altLang="ko-KR" sz="1600" b="1" baseline="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7F7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표 11">
                <a:extLst>
                  <a:ext uri="{FF2B5EF4-FFF2-40B4-BE49-F238E27FC236}">
                    <a16:creationId xmlns:a16="http://schemas.microsoft.com/office/drawing/2014/main" id="{444B0954-63D7-C264-E3E0-C84D3DF5D994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362342" y="4922010"/>
              <a:ext cx="4840884" cy="82296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4840884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b="-4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9770423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11611496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가설 설정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어떤 실험에서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관측도수가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가정하는 이론상의  분포를 잘 따른다는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귀무가설을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검정하는 것 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관측도수란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실제 실험에서 단일 특성에 의해 분류된 각 범주의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관측값을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말함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관측도수가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얼마나 이론상의 분포 또는 주어진 형태를 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따르는지를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검정하는 가설 검정 기법을 적합도 검정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예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우리나라 성인의 키가 평균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𝜇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와 분산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ko-KR" altLang="en-US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𝜎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을 갖는 정규분포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𝑁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(</m:t>
                    </m:r>
                    <m:r>
                      <a:rPr lang="ko-KR" altLang="en-US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𝜇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, </m:t>
                    </m:r>
                    <m:sSup>
                      <m:sSupPr>
                        <m:ctrlP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ko-KR" altLang="en-US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𝜎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)</m:t>
                    </m:r>
                    <m:r>
                      <a:rPr lang="ko-KR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을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따른다고 가정했을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이 가정이 적합한지 검정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예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트럼프카드의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확률게임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11611496" cy="2308324"/>
              </a:xfrm>
              <a:prstGeom prst="rect">
                <a:avLst/>
              </a:prstGeom>
              <a:blipFill>
                <a:blip r:embed="rId2"/>
                <a:stretch>
                  <a:fillRect l="-210" b="-7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05. 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적합도 검정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(goodness-of-fit)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blipFill>
                <a:blip r:embed="rId3"/>
                <a:stretch>
                  <a:fillRect l="-1799" t="-9195" r="-899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트럼프)카드의 4가지의 의미에 대해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056" y="3269567"/>
            <a:ext cx="4236253" cy="270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5116827"/>
                  </p:ext>
                </p:extLst>
              </p:nvPr>
            </p:nvGraphicFramePr>
            <p:xfrm>
              <a:off x="506932" y="3286179"/>
              <a:ext cx="6125032" cy="26840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531258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531258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1531258">
                      <a:extLst>
                        <a:ext uri="{9D8B030D-6E8A-4147-A177-3AD203B41FA5}">
                          <a16:colId xmlns:a16="http://schemas.microsoft.com/office/drawing/2014/main" val="3110845752"/>
                        </a:ext>
                      </a:extLst>
                    </a:gridCol>
                    <a:gridCol w="1531258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Label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</a:t>
                          </a:r>
                          <a:r>
                            <a:rPr lang="en-US" altLang="ko-KR" b="1" baseline="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b="1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𝒊</m:t>
                              </m:r>
                            </m:oMath>
                          </a14:m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math.symbol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the</a:t>
                          </a:r>
                          <a:r>
                            <a:rPr lang="en-US" altLang="ko-KR" b="1" baseline="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value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hearts  </a:t>
                          </a:r>
                          <a:r>
                            <a:rPr lang="ko-KR" alt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♡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64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diamonds 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◇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spades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♠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7264624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clubs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♣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94279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5116827"/>
                  </p:ext>
                </p:extLst>
              </p:nvPr>
            </p:nvGraphicFramePr>
            <p:xfrm>
              <a:off x="506932" y="3286179"/>
              <a:ext cx="6125032" cy="26840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531258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531258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1531258">
                      <a:extLst>
                        <a:ext uri="{9D8B030D-6E8A-4147-A177-3AD203B41FA5}">
                          <a16:colId xmlns:a16="http://schemas.microsoft.com/office/drawing/2014/main" val="3110845752"/>
                        </a:ext>
                      </a:extLst>
                    </a:gridCol>
                    <a:gridCol w="1531258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Label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000" t="-3409" r="-200794" b="-4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math.symbol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the</a:t>
                          </a:r>
                          <a:r>
                            <a:rPr lang="en-US" altLang="ko-KR" b="1" baseline="0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value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hearts  </a:t>
                          </a:r>
                          <a:r>
                            <a:rPr lang="ko-KR" altLang="en-US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♡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0797" t="-103409" r="-101594" b="-3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64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diamonds 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◇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0797" t="-201124" r="-101594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spades</a:t>
                          </a:r>
                          <a:r>
                            <a:rPr lang="en-US" altLang="ko-KR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♠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0797" t="-304545" r="-101594" b="-10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7264624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clubs</a:t>
                          </a:r>
                          <a:r>
                            <a:rPr lang="en-US" altLang="ko-KR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♣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0797" t="-404545" r="-101594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94279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직사각형 2"/>
          <p:cNvSpPr/>
          <p:nvPr/>
        </p:nvSpPr>
        <p:spPr>
          <a:xfrm>
            <a:off x="485143" y="6108060"/>
            <a:ext cx="73815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출처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https://ethanweed.github.io/pythonbook/05.01-chisquare.html</a:t>
            </a:r>
          </a:p>
        </p:txBody>
      </p:sp>
    </p:spTree>
    <p:extLst>
      <p:ext uri="{BB962C8B-B14F-4D97-AF65-F5344CB8AC3E}">
        <p14:creationId xmlns:p14="http://schemas.microsoft.com/office/powerpoint/2010/main" val="3974669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814686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Git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은 소스 코드의 변경 사항을 추적하기 위한 분산 버전 제어 시스템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https://git-scm.com/downloads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2036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Git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FE4090-B847-53F1-B64A-CF82043FB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00" y="1945568"/>
            <a:ext cx="7420500" cy="448321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0FDA194-37AD-D860-1844-00228609661D}"/>
              </a:ext>
            </a:extLst>
          </p:cNvPr>
          <p:cNvSpPr/>
          <p:nvPr/>
        </p:nvSpPr>
        <p:spPr>
          <a:xfrm>
            <a:off x="2763972" y="3368045"/>
            <a:ext cx="2196647" cy="662935"/>
          </a:xfrm>
          <a:prstGeom prst="rect">
            <a:avLst/>
          </a:prstGeom>
          <a:noFill/>
          <a:ln w="38100">
            <a:solidFill>
              <a:srgbClr val="CD4C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74F505-10E2-2834-7D15-9B5A9FA254AD}"/>
              </a:ext>
            </a:extLst>
          </p:cNvPr>
          <p:cNvSpPr/>
          <p:nvPr/>
        </p:nvSpPr>
        <p:spPr>
          <a:xfrm>
            <a:off x="5598613" y="3754120"/>
            <a:ext cx="1952808" cy="391160"/>
          </a:xfrm>
          <a:prstGeom prst="rect">
            <a:avLst/>
          </a:prstGeom>
          <a:noFill/>
          <a:ln w="38100">
            <a:solidFill>
              <a:srgbClr val="CD4C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34166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11611496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가설 설정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어떤 실험에서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관측도수가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가정하는 이론상의  분포를 잘 따른다는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귀무가설을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검정하는 것 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관측도수란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실제 실험에서 단일 특성에 의해 분류된 각 범주의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관측값을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말함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관측도수가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얼마나 이론상의 분포 또는 주어진 형태를 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따르는지를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검정하는 가설 검정 기법을 적합도 검정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예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우리나라 성인의 키가 평균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𝜇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와 분산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ko-KR" altLang="en-US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𝜎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을 갖는 정규분포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𝑁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(</m:t>
                    </m:r>
                    <m:r>
                      <a:rPr lang="ko-KR" altLang="en-US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𝜇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, </m:t>
                    </m:r>
                    <m:sSup>
                      <m:sSupPr>
                        <m:ctrlP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ko-KR" altLang="en-US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𝜎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)</m:t>
                    </m:r>
                    <m:r>
                      <a:rPr lang="ko-KR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을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따른다고 가정했을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이 가정이 적합한지 검정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예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트럼프카드의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확률게임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11611496" cy="2308324"/>
              </a:xfrm>
              <a:prstGeom prst="rect">
                <a:avLst/>
              </a:prstGeom>
              <a:blipFill>
                <a:blip r:embed="rId2"/>
                <a:stretch>
                  <a:fillRect l="-210" b="-7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05. 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적합도 검정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(goodness-of-fit)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blipFill>
                <a:blip r:embed="rId3"/>
                <a:stretch>
                  <a:fillRect l="-1799" t="-9195" r="-899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4082933"/>
                  </p:ext>
                </p:extLst>
              </p:nvPr>
            </p:nvGraphicFramePr>
            <p:xfrm>
              <a:off x="1011658" y="3265598"/>
              <a:ext cx="10483656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020342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6720114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𝑃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=(.25,.25,.25,.25)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모든 경우의 수는 동일하게 같은 </a:t>
                          </a: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확률값으로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선택하게 된다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≠(.25,.25,.25,.25)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적어도 하나는 같은 </a:t>
                          </a: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확률값으로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선택하는 건 아니다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4082933"/>
                  </p:ext>
                </p:extLst>
              </p:nvPr>
            </p:nvGraphicFramePr>
            <p:xfrm>
              <a:off x="1011658" y="3265598"/>
              <a:ext cx="10483656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020342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6720114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99" t="-101124" r="-932934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7251" t="-101124" r="-245455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모든 경우의 수는 동일하게 같은 </a:t>
                          </a:r>
                          <a:r>
                            <a:rPr lang="ko-KR" altLang="en-US" sz="1800" b="0" dirty="0" err="1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확률값으로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선택하게 된다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99" t="-203409" r="-932934" b="-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7251" t="-203409" r="-245455" b="-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적어도 하나는 같은 </a:t>
                          </a:r>
                          <a:r>
                            <a:rPr lang="ko-KR" altLang="en-US" sz="1800" b="0" dirty="0" err="1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확률값으로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선택하는 건 아니다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5207466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05. 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적합도 검정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(goodness-of-fit)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blipFill>
                <a:blip r:embed="rId2"/>
                <a:stretch>
                  <a:fillRect l="-1799" t="-9195" r="-899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80504" y="847053"/>
            <a:ext cx="11611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검정통계량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트럼프카드의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확률게임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표 13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7241716"/>
                  </p:ext>
                </p:extLst>
              </p:nvPr>
            </p:nvGraphicFramePr>
            <p:xfrm>
              <a:off x="506931" y="2918867"/>
              <a:ext cx="11133532" cy="278728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452498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769257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754743">
                      <a:extLst>
                        <a:ext uri="{9D8B030D-6E8A-4147-A177-3AD203B41FA5}">
                          <a16:colId xmlns:a16="http://schemas.microsoft.com/office/drawing/2014/main" val="3110845752"/>
                        </a:ext>
                      </a:extLst>
                    </a:gridCol>
                    <a:gridCol w="1132114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928914">
                      <a:extLst>
                        <a:ext uri="{9D8B030D-6E8A-4147-A177-3AD203B41FA5}">
                          <a16:colId xmlns:a16="http://schemas.microsoft.com/office/drawing/2014/main" val="252631309"/>
                        </a:ext>
                      </a:extLst>
                    </a:gridCol>
                    <a:gridCol w="1436914">
                      <a:extLst>
                        <a:ext uri="{9D8B030D-6E8A-4147-A177-3AD203B41FA5}">
                          <a16:colId xmlns:a16="http://schemas.microsoft.com/office/drawing/2014/main" val="1601489359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3567975721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3064303922"/>
                        </a:ext>
                      </a:extLst>
                    </a:gridCol>
                    <a:gridCol w="1756229">
                      <a:extLst>
                        <a:ext uri="{9D8B030D-6E8A-4147-A177-3AD203B41FA5}">
                          <a16:colId xmlns:a16="http://schemas.microsoft.com/office/drawing/2014/main" val="3310033673"/>
                        </a:ext>
                      </a:extLst>
                    </a:gridCol>
                    <a:gridCol w="1074063">
                      <a:extLst>
                        <a:ext uri="{9D8B030D-6E8A-4147-A177-3AD203B41FA5}">
                          <a16:colId xmlns:a16="http://schemas.microsoft.com/office/drawing/2014/main" val="2902336706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Label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</a:t>
                          </a:r>
                        </a:p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스퀘어" panose="020B0600000101010101" pitchFamily="50" charset="-127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math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관측값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기대 </a:t>
                          </a:r>
                          <a:endParaRPr lang="en-US" altLang="ko-KR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확률값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기대 빈도</a:t>
                          </a:r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altLang="ko-KR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(N=200)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차이값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제곱값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800" b="1" i="1" noProof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800" b="1" i="1" noProof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ko-KR" sz="1800" b="1" i="1" noProof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통계량</a:t>
                          </a:r>
                          <a:endParaRPr lang="en-US" altLang="ko-KR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hearts  </a:t>
                          </a:r>
                          <a:r>
                            <a:rPr lang="ko-KR" alt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♡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64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14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196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196</m:t>
                                    </m:r>
                                  </m:num>
                                  <m:den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50</m:t>
                                    </m:r>
                                  </m:den>
                                </m:f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</a:rPr>
                                  <m:t>=3.92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4"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8.44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diamonds 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◇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51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50</m:t>
                                    </m:r>
                                  </m:den>
                                </m:f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</a:rPr>
                                  <m:t>=0.02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spades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♠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0</m:t>
                                    </m:r>
                                  </m:num>
                                  <m:den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50</m:t>
                                    </m:r>
                                  </m:den>
                                </m:f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</a:rPr>
                                  <m:t>=0.00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7264624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clubs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♣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-15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225</m:t>
                                    </m:r>
                                  </m:num>
                                  <m:den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50</m:t>
                                    </m:r>
                                  </m:den>
                                </m:f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</a:rPr>
                                  <m:t>=4.50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94279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표 13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7241716"/>
                  </p:ext>
                </p:extLst>
              </p:nvPr>
            </p:nvGraphicFramePr>
            <p:xfrm>
              <a:off x="506931" y="2918867"/>
              <a:ext cx="11133532" cy="278728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452498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769257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754743">
                      <a:extLst>
                        <a:ext uri="{9D8B030D-6E8A-4147-A177-3AD203B41FA5}">
                          <a16:colId xmlns:a16="http://schemas.microsoft.com/office/drawing/2014/main" val="3110845752"/>
                        </a:ext>
                      </a:extLst>
                    </a:gridCol>
                    <a:gridCol w="1132114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928914">
                      <a:extLst>
                        <a:ext uri="{9D8B030D-6E8A-4147-A177-3AD203B41FA5}">
                          <a16:colId xmlns:a16="http://schemas.microsoft.com/office/drawing/2014/main" val="252631309"/>
                        </a:ext>
                      </a:extLst>
                    </a:gridCol>
                    <a:gridCol w="1436914">
                      <a:extLst>
                        <a:ext uri="{9D8B030D-6E8A-4147-A177-3AD203B41FA5}">
                          <a16:colId xmlns:a16="http://schemas.microsoft.com/office/drawing/2014/main" val="1601489359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3567975721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3064303922"/>
                        </a:ext>
                      </a:extLst>
                    </a:gridCol>
                    <a:gridCol w="1756229">
                      <a:extLst>
                        <a:ext uri="{9D8B030D-6E8A-4147-A177-3AD203B41FA5}">
                          <a16:colId xmlns:a16="http://schemas.microsoft.com/office/drawing/2014/main" val="3310033673"/>
                        </a:ext>
                      </a:extLst>
                    </a:gridCol>
                    <a:gridCol w="1074063">
                      <a:extLst>
                        <a:ext uri="{9D8B030D-6E8A-4147-A177-3AD203B41FA5}">
                          <a16:colId xmlns:a16="http://schemas.microsoft.com/office/drawing/2014/main" val="290233670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Label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88189" t="-3810" r="-1153543" b="-42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math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관측값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기대 </a:t>
                          </a:r>
                          <a:endParaRPr lang="en-US" altLang="ko-KR" b="1" dirty="0" smtClean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확률값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52340" t="-3810" r="-326809" b="-42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차이값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제곱값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3966" t="-3810" r="-647" b="-42571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hearts  </a:t>
                          </a:r>
                          <a:r>
                            <a:rPr lang="ko-KR" altLang="en-US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♡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7561" t="-122472" r="-1091057" b="-4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64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14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196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73611" t="-122472" r="-62153" b="-402247"/>
                          </a:stretch>
                        </a:blipFill>
                      </a:tcPr>
                    </a:tc>
                    <a:tc rowSpan="4"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8.44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diamonds 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◇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7561" t="-225000" r="-1091057" b="-306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51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73611" t="-225000" r="-62153" b="-306818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spades</a:t>
                          </a:r>
                          <a:r>
                            <a:rPr lang="en-US" altLang="ko-KR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♠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7561" t="-321348" r="-1091057" b="-2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73611" t="-321348" r="-62153" b="-203371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7264624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clubs</a:t>
                          </a:r>
                          <a:r>
                            <a:rPr lang="en-US" altLang="ko-KR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♣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7561" t="-426136" r="-1091057" b="-1056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-15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73611" t="-426136" r="-62153" b="-105682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94279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오른쪽 중괄호 1"/>
          <p:cNvSpPr/>
          <p:nvPr/>
        </p:nvSpPr>
        <p:spPr>
          <a:xfrm>
            <a:off x="10659243" y="3778250"/>
            <a:ext cx="320032" cy="1683657"/>
          </a:xfrm>
          <a:prstGeom prst="righ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/>
              <p:nvPr/>
            </p:nvSpPr>
            <p:spPr>
              <a:xfrm>
                <a:off x="1440828" y="1965104"/>
                <a:ext cx="1775871" cy="468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828" y="1965104"/>
                <a:ext cx="1775871" cy="4680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표 17">
                <a:extLst>
                  <a:ext uri="{FF2B5EF4-FFF2-40B4-BE49-F238E27FC236}">
                    <a16:creationId xmlns:a16="http://schemas.microsoft.com/office/drawing/2014/main" id="{444B0954-63D7-C264-E3E0-C84D3DF5D9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7478992"/>
                  </p:ext>
                </p:extLst>
              </p:nvPr>
            </p:nvGraphicFramePr>
            <p:xfrm>
              <a:off x="3405885" y="1808853"/>
              <a:ext cx="4840884" cy="78651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4840884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357741">
                    <a:tc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</a:t>
                          </a:r>
                          <a:r>
                            <a:rPr lang="en-US" altLang="ko-KR" sz="16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</a:rPr>
                                <m:t>관</m:t>
                              </m:r>
                            </m:oMath>
                          </a14:m>
                          <a:r>
                            <a:rPr lang="ko-KR" altLang="en-US" sz="16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측값</a:t>
                          </a:r>
                          <a:endParaRPr lang="en-US" altLang="ko-KR" sz="1600" b="1" baseline="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 </a:t>
                          </a:r>
                          <a:r>
                            <a:rPr lang="ko-KR" altLang="en-US" sz="1600" b="1" dirty="0" err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기대값</a:t>
                          </a:r>
                          <a:endParaRPr lang="en-US" altLang="ko-KR" sz="1600" b="1" baseline="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7F7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표 17">
                <a:extLst>
                  <a:ext uri="{FF2B5EF4-FFF2-40B4-BE49-F238E27FC236}">
                    <a16:creationId xmlns:a16="http://schemas.microsoft.com/office/drawing/2014/main" id="{444B0954-63D7-C264-E3E0-C84D3DF5D9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7478992"/>
                  </p:ext>
                </p:extLst>
              </p:nvPr>
            </p:nvGraphicFramePr>
            <p:xfrm>
              <a:off x="3405885" y="1808853"/>
              <a:ext cx="4840884" cy="82296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4840884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b="-51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5795557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8664597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–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카이제곱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기존 분포와 동일한지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563781"/>
              </p:ext>
            </p:extLst>
          </p:nvPr>
        </p:nvGraphicFramePr>
        <p:xfrm>
          <a:off x="620761" y="1818599"/>
          <a:ext cx="1094367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scipy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stats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stats.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chisquare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(observed,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f_exp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expected)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), 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7304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16.73 0.0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180456"/>
              </p:ext>
            </p:extLst>
          </p:nvPr>
        </p:nvGraphicFramePr>
        <p:xfrm>
          <a:off x="620761" y="4584415"/>
          <a:ext cx="10943678" cy="169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846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5414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443799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53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메서드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53680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chisquare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f_obs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f_exp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f_obs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array_like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각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category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에서 관측된 빈도수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087633"/>
                  </a:ext>
                </a:extLst>
              </a:tr>
              <a:tr h="53680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f_exp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 </a:t>
                      </a: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array_like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각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category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의 비율에 따른 기대 빈도수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73619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620761" y="3609581"/>
            <a:ext cx="10943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메서드 설명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카이제곱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검정은 범주형 데이터에 주어진 빈도가 있다는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귀무가설을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테스트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05. 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적합도 검정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(goodness-of-fit)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blipFill>
                <a:blip r:embed="rId2"/>
                <a:stretch>
                  <a:fillRect l="-1799" t="-9195" r="-899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24975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116114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가설 설정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 범주형 변수 또는 특성이 존재할 때 두 특성이 서로 독립인지 여부에 대해 알아보는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한 특성이 다른 특성에 영향을 미치는지 여부에 대하여 알아보는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영화 장르별 간식 구매의 상관성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06. </a:t>
                </a:r>
                <a:r>
                  <a:rPr lang="ko-KR" altLang="en-US" sz="2800" b="1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독립성 검정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blipFill>
                <a:blip r:embed="rId2"/>
                <a:stretch>
                  <a:fillRect l="-3135" t="-9195" r="-2194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987868"/>
              </p:ext>
            </p:extLst>
          </p:nvPr>
        </p:nvGraphicFramePr>
        <p:xfrm>
          <a:off x="1011658" y="2547516"/>
          <a:ext cx="7231004" cy="3220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0775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807751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1807751">
                  <a:extLst>
                    <a:ext uri="{9D8B030D-6E8A-4147-A177-3AD203B41FA5}">
                      <a16:colId xmlns:a16="http://schemas.microsoft.com/office/drawing/2014/main" val="3122831933"/>
                    </a:ext>
                  </a:extLst>
                </a:gridCol>
                <a:gridCol w="1807751">
                  <a:extLst>
                    <a:ext uri="{9D8B030D-6E8A-4147-A177-3AD203B41FA5}">
                      <a16:colId xmlns:a16="http://schemas.microsoft.com/office/drawing/2014/main" val="3982204714"/>
                    </a:ext>
                  </a:extLst>
                </a:gridCol>
              </a:tblGrid>
              <a:tr h="53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영화 장르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간식류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구매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간식류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비구매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행의 합계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작업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75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125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2983376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코미디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125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175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087633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가족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90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6608505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공포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45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55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277463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열의 합계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310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290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전체 합계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= 600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554244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011658" y="5899119"/>
            <a:ext cx="99481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출처 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https://www.jmp.com/ko_kr/statistics-knowledge-portal/chi-square-test/chi-square-test-of-independence.html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881888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11611496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가설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06. </a:t>
                </a:r>
                <a:r>
                  <a:rPr lang="ko-KR" altLang="en-US" sz="2800" b="1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독립성 검정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blipFill>
                <a:blip r:embed="rId2"/>
                <a:stretch>
                  <a:fillRect l="-3135" t="-9195" r="-2194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2836" y="1403998"/>
              <a:ext cx="9726010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313530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412480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영화 장르와 </a:t>
                          </a: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구입은 서로 독립적이다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영화 장르와 </a:t>
                          </a: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구입은 서로 독립적인 것은 아니다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(= 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상관성이 존재한다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)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2836" y="1403998"/>
              <a:ext cx="9726010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313530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412480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63" t="-102247" r="-640741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영화 장르와 </a:t>
                          </a:r>
                          <a:r>
                            <a:rPr lang="ko-KR" altLang="en-US" sz="1800" b="0" dirty="0" err="1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구입은 서로 독립적이다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63" t="-204545" r="-640741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영화 장르와 </a:t>
                          </a:r>
                          <a:r>
                            <a:rPr lang="ko-KR" altLang="en-US" sz="1800" b="0" dirty="0" err="1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구입은 서로 독립적인 것은 아니다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(= 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상관성이 존재한다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)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3145201"/>
            <a:ext cx="11611496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검정통계량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/>
              <p:nvPr/>
            </p:nvSpPr>
            <p:spPr>
              <a:xfrm>
                <a:off x="866063" y="3695937"/>
                <a:ext cx="2590004" cy="803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63" y="3695937"/>
                <a:ext cx="2590004" cy="803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/>
              <p:nvPr/>
            </p:nvSpPr>
            <p:spPr>
              <a:xfrm>
                <a:off x="866063" y="4886404"/>
                <a:ext cx="20404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𝑑𝑓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−1)(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63" y="4886404"/>
                <a:ext cx="2040495" cy="276999"/>
              </a:xfrm>
              <a:prstGeom prst="rect">
                <a:avLst/>
              </a:prstGeom>
              <a:blipFill>
                <a:blip r:embed="rId5"/>
                <a:stretch>
                  <a:fillRect l="-3582" t="-4444" r="-3582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4277743" y="3143382"/>
                <a:ext cx="11611496" cy="795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카이제곱 분포표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𝛼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=0.05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df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(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𝑟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−1)(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𝑐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−1)</m:t>
                    </m:r>
                  </m:oMath>
                </a14:m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743" y="3143382"/>
                <a:ext cx="11611496" cy="795474"/>
              </a:xfrm>
              <a:prstGeom prst="rect">
                <a:avLst/>
              </a:prstGeom>
              <a:blipFill>
                <a:blip r:embed="rId6"/>
                <a:stretch>
                  <a:fillRect l="-210" b="-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019237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524072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카이제곱 분포표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ko-KR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𝛼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=0.05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df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=(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𝑟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−1)(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𝑐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−1)</m:t>
                    </m:r>
                  </m:oMath>
                </a14:m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5240725" cy="830997"/>
              </a:xfrm>
              <a:prstGeom prst="rect">
                <a:avLst/>
              </a:prstGeom>
              <a:blipFill>
                <a:blip r:embed="rId2"/>
                <a:stretch>
                  <a:fillRect l="-465" b="-4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06. </a:t>
                </a:r>
                <a:r>
                  <a:rPr lang="ko-KR" altLang="en-US" sz="2800" b="1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독립성 검정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blipFill>
                <a:blip r:embed="rId3"/>
                <a:stretch>
                  <a:fillRect l="-3135" t="-9195" r="-2194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073" y="847053"/>
            <a:ext cx="5309754" cy="56190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1808853"/>
                <a:ext cx="5240725" cy="15948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와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카이제곱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분포표와 비교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&gt;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카이제곱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분포표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기각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&lt;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카이제곱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분포표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채택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lvl="1" defTabSz="457200" latinLnBrk="0">
                  <a:lnSpc>
                    <a:spcPct val="150000"/>
                  </a:lnSpc>
                </a:pP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1808853"/>
                <a:ext cx="5240725" cy="1594860"/>
              </a:xfrm>
              <a:prstGeom prst="rect">
                <a:avLst/>
              </a:prstGeom>
              <a:blipFill>
                <a:blip r:embed="rId5"/>
                <a:stretch>
                  <a:fillRect l="-4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확률과 통계] 49. 카이제곱 분포, Chi-Squared Distribution : 네이버 블로그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17" y="3233679"/>
            <a:ext cx="4127864" cy="323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24828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11611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셀의 </a:t>
            </a:r>
            <a:r>
              <a:rPr lang="ko-KR" altLang="en-US" sz="16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기대도수</a:t>
            </a:r>
            <a:r>
              <a:rPr lang="ko-KR" altLang="en-US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계산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06. </a:t>
                </a:r>
                <a:r>
                  <a:rPr lang="ko-KR" altLang="en-US" sz="2800" b="1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독립성 검정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blipFill>
                <a:blip r:embed="rId2"/>
                <a:stretch>
                  <a:fillRect l="-3135" t="-9195" r="-2194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8503261"/>
                  </p:ext>
                </p:extLst>
              </p:nvPr>
            </p:nvGraphicFramePr>
            <p:xfrm>
              <a:off x="894090" y="1403998"/>
              <a:ext cx="9765199" cy="363392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679293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982204714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영화 장르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구매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비구매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행의 합계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작업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50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altLang="ko-KR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125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×310</m:t>
                                    </m:r>
                                  </m:num>
                                  <m:den>
                                    <m:r>
                                      <a:rPr lang="en-US" altLang="ko-KR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600=64.58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75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altLang="ko-KR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125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×290</m:t>
                                    </m:r>
                                  </m:num>
                                  <m:den>
                                    <m:r>
                                      <a:rPr lang="en-US" altLang="ko-KR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600=60.42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코미디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125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155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175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145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300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가족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90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30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58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6608505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공포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45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28.42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10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26.58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627746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열의 합계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310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290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전체 합계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= 600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85542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8503261"/>
                  </p:ext>
                </p:extLst>
              </p:nvPr>
            </p:nvGraphicFramePr>
            <p:xfrm>
              <a:off x="894090" y="1403998"/>
              <a:ext cx="9765199" cy="363392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679293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982204714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영화 장르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구매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비구매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행의 합계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작업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2670" t="-86667" r="-200905" b="-38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2302" t="-86667" r="-100451" b="-38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코미디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125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155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175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145</a:t>
                          </a:r>
                          <a:endParaRPr lang="ko-KR" altLang="en-US" sz="1800" b="0" dirty="0" smtClean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300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가족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90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30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58</a:t>
                          </a:r>
                          <a:endParaRPr lang="ko-KR" altLang="en-US" sz="1800" b="0" dirty="0" smtClean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120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660850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공포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45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28.42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10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26.58</a:t>
                          </a:r>
                          <a:endParaRPr lang="ko-KR" altLang="en-US" sz="1800" b="0" dirty="0" smtClean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55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627746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열의 합계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310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290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전체 합계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= 600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855424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7859338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11611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셀의 </a:t>
            </a:r>
            <a:r>
              <a:rPr lang="ko-KR" altLang="en-US" sz="16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검정통계량</a:t>
            </a:r>
            <a:r>
              <a:rPr lang="ko-KR" altLang="en-US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계산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06. </a:t>
                </a:r>
                <a:r>
                  <a:rPr lang="ko-KR" altLang="en-US" sz="2800" b="1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독립성 검정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blipFill>
                <a:blip r:embed="rId2"/>
                <a:stretch>
                  <a:fillRect l="-3135" t="-9195" r="-2194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7817573"/>
                  </p:ext>
                </p:extLst>
              </p:nvPr>
            </p:nvGraphicFramePr>
            <p:xfrm>
              <a:off x="894090" y="1403998"/>
              <a:ext cx="9765199" cy="494632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32659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3047999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982204714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영화 장르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구매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비구매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행의 합계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작업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차이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50 - 64.58 = -14.58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제곱값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: 212.67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기대값으로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나누기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: 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212.67 / 64.58 = </a:t>
                          </a: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3.29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3.52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코미디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5.81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6.21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300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가족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12.65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13.52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6608505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공포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9.68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10.35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627746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열의 합계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310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290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전체 합계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= 600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8554244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검정통계량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3.29 + 3.52 + 5.81 + 6.21 + 12.65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+ 13.52 + 9.68 + 10.35 = </a:t>
                          </a:r>
                          <a:r>
                            <a:rPr lang="en-US" altLang="ko-KR" sz="1800" b="0" baseline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65.03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0363965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자유도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𝑟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d>
                                  <m:d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4−1</m:t>
                                    </m:r>
                                  </m:e>
                                </m:d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d>
                                  <m:d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2−1</m:t>
                                    </m:r>
                                  </m:e>
                                </m:d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14503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7817573"/>
                  </p:ext>
                </p:extLst>
              </p:nvPr>
            </p:nvGraphicFramePr>
            <p:xfrm>
              <a:off x="894090" y="1403998"/>
              <a:ext cx="9765199" cy="494632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32659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3047999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982204714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영화 장르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구매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비구매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행의 합계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작업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차이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50 - 64.58 = -14.58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제곱값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: 212.67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기대값으로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나누기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: 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212.67 / 64.58 = </a:t>
                          </a: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3.29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3.52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코미디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5.81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6.21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300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가족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12.65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13.52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6608505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공포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9.68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10.35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627746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열의 합계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310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290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전체 합계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= 600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8554244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검정통계량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3.29 + 3.52 + 5.81 + 6.21 + 12.65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+ 13.52 + 9.68 + 10.35 = </a:t>
                          </a:r>
                          <a:r>
                            <a:rPr lang="en-US" altLang="ko-KR" sz="1800" b="0" baseline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65.03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0363965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자유도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812" t="-826136" r="-217" b="-227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145035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4932764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11611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셀의 </a:t>
            </a:r>
            <a:r>
              <a:rPr lang="ko-KR" altLang="en-US" sz="16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검정통계량</a:t>
            </a:r>
            <a:r>
              <a:rPr lang="ko-KR" altLang="en-US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계산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06. </a:t>
                </a:r>
                <a:r>
                  <a:rPr lang="ko-KR" altLang="en-US" sz="2800" b="1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독립성 검정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blipFill>
                <a:blip r:embed="rId2"/>
                <a:stretch>
                  <a:fillRect l="-3135" t="-9195" r="-2194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9303033"/>
                  </p:ext>
                </p:extLst>
              </p:nvPr>
            </p:nvGraphicFramePr>
            <p:xfrm>
              <a:off x="894090" y="1403998"/>
              <a:ext cx="9765199" cy="493466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32659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3047999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982204714"/>
                        </a:ext>
                      </a:extLst>
                    </a:gridCol>
                  </a:tblGrid>
                  <a:tr h="49346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영화 장르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구매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비구매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행의 합계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작업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3.29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3.52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코미디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5.81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6.21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300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가족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12.65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13.52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6608505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공포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9.68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10.35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6277463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열의 합계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310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290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전체 합계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= 600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8554244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검정통계량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3.29 + 3.52 + 5.81 + 6.21 + 12.65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+ 13.52 + 9.68 + 10.35 = </a:t>
                          </a:r>
                          <a:r>
                            <a:rPr lang="en-US" altLang="ko-KR" sz="1800" b="0" baseline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65.03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0363965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자유도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𝑟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d>
                                  <m:d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4−1</m:t>
                                    </m:r>
                                  </m:e>
                                </m:d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d>
                                  <m:d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3−1</m:t>
                                    </m:r>
                                  </m:e>
                                </m:d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1450354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비교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검정통계량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(65.03) &gt; </a:t>
                          </a: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카이제곱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분포표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7.81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𝛼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=0.05</m:t>
                              </m:r>
                            </m:oMath>
                          </a14:m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𝑑𝑓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=3</m:t>
                              </m:r>
                            </m:oMath>
                          </a14:m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4038083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해석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H0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기각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&amp; H1 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채택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</a:t>
                          </a:r>
                          <a:r>
                            <a:rPr lang="ko-KR" altLang="en-US" sz="18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영화장르와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간식류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구매사이에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상관성이 존재한다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. 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6461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9303033"/>
                  </p:ext>
                </p:extLst>
              </p:nvPr>
            </p:nvGraphicFramePr>
            <p:xfrm>
              <a:off x="894090" y="1403998"/>
              <a:ext cx="9765199" cy="493466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32659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3047999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982204714"/>
                        </a:ext>
                      </a:extLst>
                    </a:gridCol>
                  </a:tblGrid>
                  <a:tr h="49346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영화 장르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구매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비구매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행의 합계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작업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3.29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3.52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코미디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5.81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6.21</a:t>
                          </a:r>
                          <a:endParaRPr lang="ko-KR" altLang="en-US" sz="1800" b="0" dirty="0" smtClean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300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가족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12.65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13.52</a:t>
                          </a:r>
                          <a:endParaRPr lang="ko-KR" altLang="en-US" sz="1800" b="0" dirty="0" smtClean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120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6608505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공포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9.68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10.35</a:t>
                          </a:r>
                          <a:endParaRPr lang="ko-KR" altLang="en-US" sz="1800" b="0" dirty="0" smtClean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55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6277463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열의 합계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310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290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전체 합계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= 600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8554244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검정통계량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3.29 + 3.52 + 5.81 + 6.21 + 12.65</a:t>
                          </a:r>
                          <a:r>
                            <a:rPr lang="en-US" altLang="ko-KR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+ 13.52 + 9.68 + 10.35 = </a:t>
                          </a:r>
                          <a:r>
                            <a:rPr lang="en-US" altLang="ko-KR" sz="1800" b="0" baseline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65.03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0363965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자유도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812" t="-703704" r="-217" b="-20617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1450354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비교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812" t="-803704" r="-217" b="-10617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4038083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해석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H0</a:t>
                          </a:r>
                          <a:r>
                            <a:rPr lang="en-US" altLang="ko-KR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기각</a:t>
                          </a:r>
                          <a:r>
                            <a:rPr lang="en-US" altLang="ko-KR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&amp; H1 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채택</a:t>
                          </a:r>
                          <a:r>
                            <a:rPr lang="en-US" altLang="ko-KR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</a:t>
                          </a:r>
                          <a:r>
                            <a:rPr lang="ko-KR" altLang="en-US" sz="1800" b="0" baseline="0" dirty="0" err="1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영화장르와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 err="1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간식류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 err="1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구매사이에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상관성이 존재한다</a:t>
                          </a:r>
                          <a:r>
                            <a:rPr lang="en-US" altLang="ko-KR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. 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646100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8747507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8664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–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카이제곱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 범주형 또는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명목형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변수가 서로 연관이 있는 지 가능성 여부를 확인하는 통계 가설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245528"/>
              </p:ext>
            </p:extLst>
          </p:nvPr>
        </p:nvGraphicFramePr>
        <p:xfrm>
          <a:off x="620761" y="1818599"/>
          <a:ext cx="10943678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scipy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stats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result = stats.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chi2_contingency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([X1, X2, X3])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result[0], result[1]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7304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4), 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4))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495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30.1275 0.0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441064"/>
              </p:ext>
            </p:extLst>
          </p:nvPr>
        </p:nvGraphicFramePr>
        <p:xfrm>
          <a:off x="620761" y="4584415"/>
          <a:ext cx="10943678" cy="1115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846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5414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443799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53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메서드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chi2_contingency(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observed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observed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array_like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분할표를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말하며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표에는 각 범주에서 관찰된 빈도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즉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발생 횟수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가 포함되어 있습니다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차원의 경우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 테이블은 종종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"R x C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테이블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"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로 설명됨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7114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620761" y="3609581"/>
            <a:ext cx="10943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메서드 설명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분할표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(contingency table)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변수의 독립성에 대한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카이제곱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검정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06. </a:t>
                </a:r>
                <a:r>
                  <a:rPr lang="ko-KR" altLang="en-US" sz="2800" b="1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독립성 검정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blipFill>
                <a:blip r:embed="rId2"/>
                <a:stretch>
                  <a:fillRect l="-3135" t="-9195" r="-2194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8675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20D729-FBC9-34D9-4C39-3988331AECBC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6025F8-D047-1020-2133-B6D01FED245F}"/>
              </a:ext>
            </a:extLst>
          </p:cNvPr>
          <p:cNvSpPr txBox="1"/>
          <p:nvPr/>
        </p:nvSpPr>
        <p:spPr>
          <a:xfrm>
            <a:off x="228599" y="183284"/>
            <a:ext cx="2036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Git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283103188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분산분석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847053"/>
            <a:ext cx="11611496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두개 이상의 집단에서 그룹 평균 간 차이를 그룹 내 변동에 비교하여 살펴보는 통계분석 방법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집단 내에 분산보다 다른 집단과의 분산이 더 크면 유의하다고 할 수 있다는 개념을 가지고 있음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026" name="Picture 2" descr="one-way anova basics">
            <a:extLst>
              <a:ext uri="{FF2B5EF4-FFF2-40B4-BE49-F238E27FC236}">
                <a16:creationId xmlns:a16="http://schemas.microsoft.com/office/drawing/2014/main" id="{C98E7268-7F0E-2CAB-5894-041E3083B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408" y="1783076"/>
            <a:ext cx="8666671" cy="333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81031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분산분석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847053"/>
            <a:ext cx="11611496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두개 이상의 집단에서 그룹 평균 간 차이를 그룹 내 변동에 비교하여 살펴보는 통계분석 방법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집단 내에 분산보다 다른 집단과의 분산이 더 크면 유의하다고 할 수 있다는 개념을 가지고 있음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763B2B1-7AD7-A3A3-ACAF-4A94344F41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99071"/>
              </p:ext>
            </p:extLst>
          </p:nvPr>
        </p:nvGraphicFramePr>
        <p:xfrm>
          <a:off x="631443" y="1783076"/>
          <a:ext cx="9765200" cy="2684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41300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2441300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2441300">
                  <a:extLst>
                    <a:ext uri="{9D8B030D-6E8A-4147-A177-3AD203B41FA5}">
                      <a16:colId xmlns:a16="http://schemas.microsoft.com/office/drawing/2014/main" val="3122831933"/>
                    </a:ext>
                  </a:extLst>
                </a:gridCol>
                <a:gridCol w="2441300">
                  <a:extLst>
                    <a:ext uri="{9D8B030D-6E8A-4147-A177-3AD203B41FA5}">
                      <a16:colId xmlns:a16="http://schemas.microsoft.com/office/drawing/2014/main" val="3982204714"/>
                    </a:ext>
                  </a:extLst>
                </a:gridCol>
              </a:tblGrid>
              <a:tr h="53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구분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독립변수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종속변수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53680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단일변량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분산분석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일원배치 분산분석</a:t>
                      </a:r>
                      <a:endParaRPr lang="en-US" altLang="ko-KR" sz="1800" b="1" dirty="0">
                        <a:solidFill>
                          <a:srgbClr val="0070C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8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2983376"/>
                  </a:ext>
                </a:extLst>
              </a:tr>
              <a:tr h="5368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나눔스퀘어" panose="020B0600000101010101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이원배치 분산분석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087633"/>
                  </a:ext>
                </a:extLst>
              </a:tr>
              <a:tr h="5368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나눔스퀘어" panose="020B0600000101010101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다원배치 분산분석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 이상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6608505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다변량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분산분석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MANOVA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 이상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 이상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554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499589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분산분석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847053"/>
            <a:ext cx="11611496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일원배치분산분석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(One-Way ANOVA)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반응값에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대한 하나의 범주형 변수의 영향을 알아보기 위해 사용되는 검증 방법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모집단의 수에는 제한이 없으며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표본의 수는 같지 않아도 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 통계량을 이용한다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표 2">
                <a:extLst>
                  <a:ext uri="{FF2B5EF4-FFF2-40B4-BE49-F238E27FC236}">
                    <a16:creationId xmlns:a16="http://schemas.microsoft.com/office/drawing/2014/main" id="{5E579392-8ACB-3974-8AA4-1FD55F2818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0281794"/>
                  </p:ext>
                </p:extLst>
              </p:nvPr>
            </p:nvGraphicFramePr>
            <p:xfrm>
              <a:off x="894090" y="2521740"/>
              <a:ext cx="9765196" cy="223268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768659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0886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2328458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1768659">
                      <a:extLst>
                        <a:ext uri="{9D8B030D-6E8A-4147-A177-3AD203B41FA5}">
                          <a16:colId xmlns:a16="http://schemas.microsoft.com/office/drawing/2014/main" val="3982204714"/>
                        </a:ext>
                      </a:extLst>
                    </a:gridCol>
                    <a:gridCol w="2021580">
                      <a:extLst>
                        <a:ext uri="{9D8B030D-6E8A-4147-A177-3AD203B41FA5}">
                          <a16:colId xmlns:a16="http://schemas.microsoft.com/office/drawing/2014/main" val="1845314045"/>
                        </a:ext>
                      </a:extLst>
                    </a:gridCol>
                    <a:gridCol w="668980">
                      <a:extLst>
                        <a:ext uri="{9D8B030D-6E8A-4147-A177-3AD203B41FA5}">
                          <a16:colId xmlns:a16="http://schemas.microsoft.com/office/drawing/2014/main" val="768252981"/>
                        </a:ext>
                      </a:extLst>
                    </a:gridCol>
                  </a:tblGrid>
                  <a:tr h="40847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요인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제곱합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자유도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평균제곱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F-value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P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7923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집단 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집단수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– 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집단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간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제곱합</m:t>
                                    </m:r>
                                  </m:num>
                                  <m:den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자유도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집단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간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평균제곱</m:t>
                                    </m:r>
                                  </m:num>
                                  <m:den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집단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내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평균제곱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-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7923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집단 내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SSW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자료 수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– 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집단 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집단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내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제곱합</m:t>
                                    </m:r>
                                  </m:num>
                                  <m:den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자유도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-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50277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합계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SST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자료 수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– 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-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-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85542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표 2">
                <a:extLst>
                  <a:ext uri="{FF2B5EF4-FFF2-40B4-BE49-F238E27FC236}">
                    <a16:creationId xmlns:a16="http://schemas.microsoft.com/office/drawing/2014/main" id="{5E579392-8ACB-3974-8AA4-1FD55F2818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0281794"/>
                  </p:ext>
                </p:extLst>
              </p:nvPr>
            </p:nvGraphicFramePr>
            <p:xfrm>
              <a:off x="894090" y="2521740"/>
              <a:ext cx="9765196" cy="223268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768659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0886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2328458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1768659">
                      <a:extLst>
                        <a:ext uri="{9D8B030D-6E8A-4147-A177-3AD203B41FA5}">
                          <a16:colId xmlns:a16="http://schemas.microsoft.com/office/drawing/2014/main" val="3982204714"/>
                        </a:ext>
                      </a:extLst>
                    </a:gridCol>
                    <a:gridCol w="2021580">
                      <a:extLst>
                        <a:ext uri="{9D8B030D-6E8A-4147-A177-3AD203B41FA5}">
                          <a16:colId xmlns:a16="http://schemas.microsoft.com/office/drawing/2014/main" val="1845314045"/>
                        </a:ext>
                      </a:extLst>
                    </a:gridCol>
                    <a:gridCol w="668980">
                      <a:extLst>
                        <a:ext uri="{9D8B030D-6E8A-4147-A177-3AD203B41FA5}">
                          <a16:colId xmlns:a16="http://schemas.microsoft.com/office/drawing/2014/main" val="768252981"/>
                        </a:ext>
                      </a:extLst>
                    </a:gridCol>
                  </a:tblGrid>
                  <a:tr h="40847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요인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제곱합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자유도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평균제곱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F-value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P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66071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집단 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집단수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– 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690" t="-63303" r="-153448" b="-179817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50000" t="-23000" r="-34036" b="-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-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66071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집단 내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SSW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자료 수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– 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집단 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690" t="-164815" r="-153448" b="-81481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-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50277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합계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SST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자료 수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– 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-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-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85542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AC541CA-A896-4982-9F70-AC90375136CA}"/>
              </a:ext>
            </a:extLst>
          </p:cNvPr>
          <p:cNvSpPr txBox="1"/>
          <p:nvPr/>
        </p:nvSpPr>
        <p:spPr>
          <a:xfrm>
            <a:off x="580504" y="4796554"/>
            <a:ext cx="11611496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용어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SST(Sum of Squares) 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총 변동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SSB(Sum of Squares Between) 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집단 간 변동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SSW(Sum of Squares Within) 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집단 내 변동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82488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분산분석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847053"/>
            <a:ext cx="11611496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일원배치분산분석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(One-Way ANOVA)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반응값에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대한 하나의 범주형 변수의 영향을 알아보기 위해 사용되는 검증 방법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모집단의 수에는 제한이 없으며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표본의 수는 같지 않아도 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 통계량을 이용한다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C541CA-A896-4982-9F70-AC90375136CA}"/>
              </a:ext>
            </a:extLst>
          </p:cNvPr>
          <p:cNvSpPr txBox="1"/>
          <p:nvPr/>
        </p:nvSpPr>
        <p:spPr>
          <a:xfrm>
            <a:off x="580504" y="2521740"/>
            <a:ext cx="11611496" cy="2642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집단의 측정치는 서로 독립적이어야 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집단의 데이터를 정규분포를 따른다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1200150" lvl="2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집단별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크기가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25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미만이면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정규성을 체크함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1200150" lvl="2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만약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정규성 가정 위반시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Kruskal-Wallis Test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사용함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표본 크기가 매우 다를 때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분산의 동질성을 확인하며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Levene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Test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사용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1200150" lvl="2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만약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등분산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가정이 위반되면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Welch Test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사용함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559806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분산분석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847053"/>
            <a:ext cx="11611496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일원배치분산분석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(One-Way ANOVA)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반응값에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대한 하나의 범주형 변수의 영향을 알아보기 위해 사용되는 검증 방법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모집단의 수에는 제한이 없으며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표본의 수는 같지 않아도 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 통계량을 이용한다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C541CA-A896-4982-9F70-AC90375136CA}"/>
              </a:ext>
            </a:extLst>
          </p:cNvPr>
          <p:cNvSpPr txBox="1"/>
          <p:nvPr/>
        </p:nvSpPr>
        <p:spPr>
          <a:xfrm>
            <a:off x="580504" y="2521740"/>
            <a:ext cx="11611496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가설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귀무가설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K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개의 집단 간 평균에는 차이가 없다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대립가설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K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개의 집단 간 평균이 모두 같다고 할 수 없다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0559008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109622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일원배치분산분석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(One Way ANOVA)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일원 분산 분석은 두 개 이상의 그룹이 동일한 모집단 평균을 가지고 있다는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귀무가설을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테스트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테스트는 크기가 서로 다른 두 개 이상의 그룹의 샘플에 적용됩니다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761169"/>
              </p:ext>
            </p:extLst>
          </p:nvPr>
        </p:nvGraphicFramePr>
        <p:xfrm>
          <a:off x="620761" y="2126221"/>
          <a:ext cx="1094367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scipy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stats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stats.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f_oneway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(X1, X2, X3)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4), 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4))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7304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49.16 0.0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744737"/>
              </p:ext>
            </p:extLst>
          </p:nvPr>
        </p:nvGraphicFramePr>
        <p:xfrm>
          <a:off x="620761" y="4663254"/>
          <a:ext cx="10943678" cy="1115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846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5414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443799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53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메서드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f_oneway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sample1, …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sample1 :</a:t>
                      </a: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array_like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sample measurements for each group. 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7114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620761" y="3688420"/>
            <a:ext cx="10943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메서드 설명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일원배치분산분석을 수행하며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sample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Series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형태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array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형태로 오면 된다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분산분석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98401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109622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일원배치분산분석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(One Way ANOVA)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일원 분산 분석은 두 개 이상의 그룹이 동일한 모집단 평균을 가지고 있다는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귀무가설을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테스트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테스트는 크기가 서로 다른 두 개 이상의 그룹의 샘플에 적용됩니다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귀무가설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기각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대립가설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채택 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사후검정을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진행해야 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사후검정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파이썬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코드 예시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분산분석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206787"/>
              </p:ext>
            </p:extLst>
          </p:nvPr>
        </p:nvGraphicFramePr>
        <p:xfrm>
          <a:off x="620761" y="2893569"/>
          <a:ext cx="10943678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statsmodels.stats.multicomp</a:t>
                      </a:r>
                      <a:r>
                        <a:rPr lang="en-US" altLang="ko-KR" sz="1600" b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import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pairwise_tukeyhsd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posthoc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pairwise_tukeyhsd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[‘</a:t>
                      </a:r>
                      <a:r>
                        <a:rPr lang="en-US" altLang="ko-KR" sz="1600" b="0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outcome_variables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'],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[‘</a:t>
                      </a:r>
                      <a:r>
                        <a:rPr lang="en-US" altLang="ko-KR" sz="1600" b="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group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posthoc.</a:t>
                      </a:r>
                      <a:r>
                        <a:rPr lang="en-US" altLang="ko-KR" sz="1600" b="0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summary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61" y="4113613"/>
            <a:ext cx="7350655" cy="223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3990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096686"/>
              </p:ext>
            </p:extLst>
          </p:nvPr>
        </p:nvGraphicFramePr>
        <p:xfrm>
          <a:off x="445615" y="1423666"/>
          <a:ext cx="11293969" cy="247419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04867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2332210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056892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3514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검정 방법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메서드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라이브러리 링크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51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단일표본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T-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검정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.ttest_1samp()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https://docs.scipy.org/doc/scipy/reference/generated/scipy.stats.ttest_1samp.html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71146"/>
                  </a:ext>
                </a:extLst>
              </a:tr>
              <a:tr h="351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독립표본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T-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검정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ttest_ind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https://docs.scipy.org/doc/scipy/reference/generated/scipy.stats.ttest_ind.html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022526"/>
                  </a:ext>
                </a:extLst>
              </a:tr>
              <a:tr h="351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대응표본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T-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검정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ttest_rel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https://docs.scipy.org/doc/scipy/reference/generated/scipy.stats.ttest_rel.html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122803"/>
                  </a:ext>
                </a:extLst>
              </a:tr>
              <a:tr h="351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일원분산분석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f_oneway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https://docs.scipy.org/doc/scipy/reference/generated/scipy.stats.f_oneway.html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5898511"/>
                  </a:ext>
                </a:extLst>
              </a:tr>
              <a:tr h="351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카이제곱검정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적합도 검정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chisquare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https://docs.scipy.org/doc/scipy/reference/generated/scipy.stats.chisquare.html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494524"/>
                  </a:ext>
                </a:extLst>
              </a:tr>
              <a:tr h="351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카이제곱검정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독립성 검정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.chi2_contingency()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https://docs.scipy.org/doc/scipy/reference/generated/scipy.stats.chi2_contingency.html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5038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7125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08.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검정 방법 및 메서드 정리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scipy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기준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847053"/>
            <a:ext cx="11611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통계 가설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4621631"/>
            <a:ext cx="11611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통계 가설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734678"/>
              </p:ext>
            </p:extLst>
          </p:nvPr>
        </p:nvGraphicFramePr>
        <p:xfrm>
          <a:off x="445614" y="5198244"/>
          <a:ext cx="11293969" cy="114040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04867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2332210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056892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3801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검정 방법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메서드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라이브러리 링크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801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정규성 검정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shapiro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https://docs.scipy.org/doc/scipy/reference/generated/scipy.stats.shapiro.html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71146"/>
                  </a:ext>
                </a:extLst>
              </a:tr>
              <a:tr h="3801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등분산성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검정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levene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https://docs.scipy.org/doc/scipy/reference/generated/scipy.stats.levene.html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50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453670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09.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회귀분석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BAC8109-7F63-8193-48A1-92860BFD1F4D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11611496" cy="795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기본 개념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일반적으로 하나의 종속변수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𝑌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와 여러 독립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(=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예측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변수 간의 관계를 모델링하는데 사용됨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BAC8109-7F63-8193-48A1-92860BFD1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11611496" cy="795474"/>
              </a:xfrm>
              <a:prstGeom prst="rect">
                <a:avLst/>
              </a:prstGeom>
              <a:blipFill>
                <a:blip r:embed="rId2"/>
                <a:stretch>
                  <a:fillRect l="-210" b="-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946" y="1783076"/>
            <a:ext cx="6201854" cy="466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27790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09.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회귀분석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847053"/>
            <a:ext cx="116114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선형 회귀 모형 진단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모형이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적합하려면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4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가지 가정을 모두 만족시켜야 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예측값과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실제 값의 차이인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잔차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(Residual)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이용하여 검증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751547"/>
              </p:ext>
            </p:extLst>
          </p:nvPr>
        </p:nvGraphicFramePr>
        <p:xfrm>
          <a:off x="1175657" y="2198870"/>
          <a:ext cx="10563926" cy="258227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8857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4252685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5222669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3801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가정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진단 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801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선형성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종속변수는 독립변수의 선형 함수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잔차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산점도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선형성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71146"/>
                  </a:ext>
                </a:extLst>
              </a:tr>
              <a:tr h="3801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독립성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독립변수 사이에는 상관관계가 없어야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잔차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산점도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특정한 경향성이 없어야 함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더빈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왓슨 검정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(Durbin-Watson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Test)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50386"/>
                  </a:ext>
                </a:extLst>
              </a:tr>
              <a:tr h="4199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등분산성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오차항의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분산은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등분산임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잔차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산점도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고르게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분포되어야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함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642433"/>
                  </a:ext>
                </a:extLst>
              </a:tr>
              <a:tr h="3801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정규성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오차항의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평균은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Shapiro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Wilk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검정</a:t>
                      </a:r>
                      <a:endParaRPr lang="en-US" altLang="ko-KR" sz="16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Kolmogorov-Smirnov Goodness of Fit Test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Q-Q plot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17566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4951555"/>
            <a:ext cx="116114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 설명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Shapiro Wil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데이터의 정규성을 검증하는 방법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Kolmogorov-Smirnov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데이터가 예상되는 분포에 얼마나 잘 맞는지를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2803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0893884" cy="84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은 웹 개발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분석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 러닝 등 다양한 작업에 사용되는 프로그래밍 언어 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https://www.python.org/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2844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Python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05A977-FF31-92AC-6C44-B244D3ACF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41" y="1829243"/>
            <a:ext cx="9028947" cy="459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4301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087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표준편차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vs.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표준오차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847053"/>
            <a:ext cx="11611496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비교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B9B6A7F3-2459-E739-72B2-C9892CB3C7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5671397"/>
                  </p:ext>
                </p:extLst>
              </p:nvPr>
            </p:nvGraphicFramePr>
            <p:xfrm>
              <a:off x="814037" y="1413745"/>
              <a:ext cx="10725692" cy="2627903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536284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5362846">
                      <a:extLst>
                        <a:ext uri="{9D8B030D-6E8A-4147-A177-3AD203B41FA5}">
                          <a16:colId xmlns:a16="http://schemas.microsoft.com/office/drawing/2014/main" val="1010777496"/>
                        </a:ext>
                      </a:extLst>
                    </a:gridCol>
                  </a:tblGrid>
                  <a:tr h="42184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표준편차</a:t>
                          </a:r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(Standard Deviation)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표준오차</a:t>
                          </a:r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(Standard Error)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14745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𝑠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𝑛</m:t>
                                        </m:r>
                                        <m: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−1</m:t>
                                        </m:r>
                                      </m:den>
                                    </m:f>
                                    <m:nary>
                                      <m:naryPr>
                                        <m:chr m:val="∑"/>
                                        <m:ctrlP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𝑖</m:t>
                                        </m:r>
                                        <m: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en-US" altLang="ko-KR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ko-KR" sz="18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sz="18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sz="18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8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altLang="ko-KR" sz="18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−</m:t>
                                                </m:r>
                                                <m:acc>
                                                  <m:accPr>
                                                    <m:chr m:val="̅"/>
                                                    <m:ctrlPr>
                                                      <a:rPr lang="en-US" altLang="ko-KR" sz="18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altLang="ko-KR" sz="18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altLang="ko-KR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e>
                                </m:rad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𝑆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.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𝐸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𝜎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𝑆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.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𝐸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𝑠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6571146"/>
                      </a:ext>
                    </a:extLst>
                  </a:tr>
                  <a:tr h="587046">
                    <a:tc>
                      <a:txBody>
                        <a:bodyPr/>
                        <a:lstStyle/>
                        <a:p>
                          <a:pPr marL="285750" marR="0" lvl="0" indent="-28575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ü"/>
                            <a:tabLst/>
                            <a:defRPr/>
                          </a:pPr>
                          <a:r>
                            <a:rPr lang="ko-KR" altLang="en-US" sz="14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각 데이터가 평균과 얼마나 차이를 가지는지 알려주는 지표</a:t>
                          </a:r>
                          <a:endParaRPr lang="en-US" altLang="ko-KR" sz="14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marR="0" lvl="0" indent="-28575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ü"/>
                            <a:tabLst/>
                            <a:defRPr/>
                          </a:pPr>
                          <a:r>
                            <a:rPr lang="ko-KR" altLang="en-US" sz="14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표본평균의 표준편차</a:t>
                          </a:r>
                          <a:endParaRPr lang="en-US" altLang="ko-KR" sz="14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marR="0" lvl="0" indent="-28575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ü"/>
                            <a:tabLst/>
                            <a:defRPr/>
                          </a:pPr>
                          <a:r>
                            <a:rPr lang="ko-KR" altLang="en-US" sz="14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추정값인</a:t>
                          </a:r>
                          <a:r>
                            <a:rPr lang="ko-KR" altLang="en-US" sz="14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표본평균들의 참값인 모평균과의 표준적인 차이</a:t>
                          </a:r>
                          <a:endParaRPr lang="en-US" altLang="ko-KR" sz="14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marR="0" lvl="0" indent="-28575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ü"/>
                            <a:tabLst/>
                            <a:defRPr/>
                          </a:pPr>
                          <a:r>
                            <a:rPr lang="ko-KR" altLang="en-US" sz="14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수식에서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𝑛</m:t>
                              </m:r>
                              <m:r>
                                <a:rPr lang="ko-KR" alt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이</m:t>
                              </m:r>
                            </m:oMath>
                          </a14:m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4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커지면 표준오차는 </a:t>
                          </a:r>
                          <a:r>
                            <a:rPr lang="ko-KR" altLang="en-US" sz="14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줄어듬</a:t>
                          </a:r>
                          <a:endParaRPr lang="en-US" altLang="ko-KR" sz="14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907759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B9B6A7F3-2459-E739-72B2-C9892CB3C7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5671397"/>
                  </p:ext>
                </p:extLst>
              </p:nvPr>
            </p:nvGraphicFramePr>
            <p:xfrm>
              <a:off x="814037" y="1413745"/>
              <a:ext cx="10725692" cy="2627903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536284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5362846">
                      <a:extLst>
                        <a:ext uri="{9D8B030D-6E8A-4147-A177-3AD203B41FA5}">
                          <a16:colId xmlns:a16="http://schemas.microsoft.com/office/drawing/2014/main" val="1010777496"/>
                        </a:ext>
                      </a:extLst>
                    </a:gridCol>
                  </a:tblGrid>
                  <a:tr h="42184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표준편차</a:t>
                          </a:r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(Standard Deviation)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표준오차</a:t>
                          </a:r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(Standard Error)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14745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4" t="-29218" r="-100227" b="-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227" t="-29218" r="-341" b="-530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571146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pPr marL="285750" marR="0" lvl="0" indent="-28575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ü"/>
                            <a:tabLst/>
                            <a:defRPr/>
                          </a:pPr>
                          <a:r>
                            <a:rPr lang="ko-KR" altLang="en-US" sz="14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각 데이터가 평균과 얼마나 차이를 가지는지 알려주는 지표</a:t>
                          </a:r>
                          <a:endParaRPr lang="en-US" altLang="ko-KR" sz="14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227" t="-261667" r="-341" b="-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07759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604641AD-4A15-211F-CFE9-4AE79EC57DD5}"/>
              </a:ext>
            </a:extLst>
          </p:cNvPr>
          <p:cNvSpPr/>
          <p:nvPr/>
        </p:nvSpPr>
        <p:spPr>
          <a:xfrm>
            <a:off x="4681728" y="2798064"/>
            <a:ext cx="768096" cy="256032"/>
          </a:xfrm>
          <a:prstGeom prst="wedgeRoundRectCallout">
            <a:avLst>
              <a:gd name="adj1" fmla="val -82737"/>
              <a:gd name="adj2" fmla="val -73215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표본평균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6E91D-8851-92F7-102F-0ED2D538B26B}"/>
              </a:ext>
            </a:extLst>
          </p:cNvPr>
          <p:cNvSpPr/>
          <p:nvPr/>
        </p:nvSpPr>
        <p:spPr>
          <a:xfrm>
            <a:off x="814037" y="4242817"/>
            <a:ext cx="2176272" cy="786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곱하기 기호 10">
            <a:extLst>
              <a:ext uri="{FF2B5EF4-FFF2-40B4-BE49-F238E27FC236}">
                <a16:creationId xmlns:a16="http://schemas.microsoft.com/office/drawing/2014/main" id="{07CBAC6B-3933-EAFA-F3E5-C5FB98141317}"/>
              </a:ext>
            </a:extLst>
          </p:cNvPr>
          <p:cNvSpPr/>
          <p:nvPr/>
        </p:nvSpPr>
        <p:spPr>
          <a:xfrm>
            <a:off x="960120" y="4352544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곱하기 기호 11">
            <a:extLst>
              <a:ext uri="{FF2B5EF4-FFF2-40B4-BE49-F238E27FC236}">
                <a16:creationId xmlns:a16="http://schemas.microsoft.com/office/drawing/2014/main" id="{F4DB8532-FF2C-D931-9437-65D32023F148}"/>
              </a:ext>
            </a:extLst>
          </p:cNvPr>
          <p:cNvSpPr/>
          <p:nvPr/>
        </p:nvSpPr>
        <p:spPr>
          <a:xfrm>
            <a:off x="1240536" y="4544568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곱하기 기호 12">
            <a:extLst>
              <a:ext uri="{FF2B5EF4-FFF2-40B4-BE49-F238E27FC236}">
                <a16:creationId xmlns:a16="http://schemas.microsoft.com/office/drawing/2014/main" id="{54D836A8-9333-2777-5C1E-C65A32C88CD1}"/>
              </a:ext>
            </a:extLst>
          </p:cNvPr>
          <p:cNvSpPr/>
          <p:nvPr/>
        </p:nvSpPr>
        <p:spPr>
          <a:xfrm>
            <a:off x="1100328" y="4713732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곱하기 기호 13">
            <a:extLst>
              <a:ext uri="{FF2B5EF4-FFF2-40B4-BE49-F238E27FC236}">
                <a16:creationId xmlns:a16="http://schemas.microsoft.com/office/drawing/2014/main" id="{3496E225-6746-A1F2-C559-BC30592D328A}"/>
              </a:ext>
            </a:extLst>
          </p:cNvPr>
          <p:cNvSpPr/>
          <p:nvPr/>
        </p:nvSpPr>
        <p:spPr>
          <a:xfrm>
            <a:off x="1463040" y="4658869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곱하기 기호 14">
            <a:extLst>
              <a:ext uri="{FF2B5EF4-FFF2-40B4-BE49-F238E27FC236}">
                <a16:creationId xmlns:a16="http://schemas.microsoft.com/office/drawing/2014/main" id="{B0D3ED9A-FABE-3A28-3878-94C3D9CA8E30}"/>
              </a:ext>
            </a:extLst>
          </p:cNvPr>
          <p:cNvSpPr/>
          <p:nvPr/>
        </p:nvSpPr>
        <p:spPr>
          <a:xfrm>
            <a:off x="1624584" y="4443985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곱하기 기호 15">
            <a:extLst>
              <a:ext uri="{FF2B5EF4-FFF2-40B4-BE49-F238E27FC236}">
                <a16:creationId xmlns:a16="http://schemas.microsoft.com/office/drawing/2014/main" id="{A50938A3-ADF5-E191-EEB1-5F93C2C7DAC4}"/>
              </a:ext>
            </a:extLst>
          </p:cNvPr>
          <p:cNvSpPr/>
          <p:nvPr/>
        </p:nvSpPr>
        <p:spPr>
          <a:xfrm>
            <a:off x="1815194" y="4658869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곱하기 기호 16">
            <a:extLst>
              <a:ext uri="{FF2B5EF4-FFF2-40B4-BE49-F238E27FC236}">
                <a16:creationId xmlns:a16="http://schemas.microsoft.com/office/drawing/2014/main" id="{8D13A13E-BC1F-38EE-E35E-BE1D4FCF3426}"/>
              </a:ext>
            </a:extLst>
          </p:cNvPr>
          <p:cNvSpPr/>
          <p:nvPr/>
        </p:nvSpPr>
        <p:spPr>
          <a:xfrm>
            <a:off x="1923398" y="4441242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곱하기 기호 17">
            <a:extLst>
              <a:ext uri="{FF2B5EF4-FFF2-40B4-BE49-F238E27FC236}">
                <a16:creationId xmlns:a16="http://schemas.microsoft.com/office/drawing/2014/main" id="{885AA12D-1B47-5E0E-3601-B1F262C66FA9}"/>
              </a:ext>
            </a:extLst>
          </p:cNvPr>
          <p:cNvSpPr/>
          <p:nvPr/>
        </p:nvSpPr>
        <p:spPr>
          <a:xfrm>
            <a:off x="2188464" y="4690873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곱하기 기호 18">
            <a:extLst>
              <a:ext uri="{FF2B5EF4-FFF2-40B4-BE49-F238E27FC236}">
                <a16:creationId xmlns:a16="http://schemas.microsoft.com/office/drawing/2014/main" id="{1CCFCE8B-382E-6515-02F8-2A77AF9706CF}"/>
              </a:ext>
            </a:extLst>
          </p:cNvPr>
          <p:cNvSpPr/>
          <p:nvPr/>
        </p:nvSpPr>
        <p:spPr>
          <a:xfrm>
            <a:off x="2075798" y="4593642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하기 기호 19">
            <a:extLst>
              <a:ext uri="{FF2B5EF4-FFF2-40B4-BE49-F238E27FC236}">
                <a16:creationId xmlns:a16="http://schemas.microsoft.com/office/drawing/2014/main" id="{EA871E42-A020-8F03-EEBF-1063AC88C37E}"/>
              </a:ext>
            </a:extLst>
          </p:cNvPr>
          <p:cNvSpPr/>
          <p:nvPr/>
        </p:nvSpPr>
        <p:spPr>
          <a:xfrm>
            <a:off x="2523744" y="4451910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곱하기 기호 20">
            <a:extLst>
              <a:ext uri="{FF2B5EF4-FFF2-40B4-BE49-F238E27FC236}">
                <a16:creationId xmlns:a16="http://schemas.microsoft.com/office/drawing/2014/main" id="{2D083407-4A19-A677-6135-78B2EB751C01}"/>
              </a:ext>
            </a:extLst>
          </p:cNvPr>
          <p:cNvSpPr/>
          <p:nvPr/>
        </p:nvSpPr>
        <p:spPr>
          <a:xfrm>
            <a:off x="2325734" y="4521708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곱하기 기호 21">
            <a:extLst>
              <a:ext uri="{FF2B5EF4-FFF2-40B4-BE49-F238E27FC236}">
                <a16:creationId xmlns:a16="http://schemas.microsoft.com/office/drawing/2014/main" id="{F8E4613A-3CB0-FDE9-922F-130014F39B41}"/>
              </a:ext>
            </a:extLst>
          </p:cNvPr>
          <p:cNvSpPr/>
          <p:nvPr/>
        </p:nvSpPr>
        <p:spPr>
          <a:xfrm>
            <a:off x="2571098" y="4722876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2ECD57-BBA9-BD81-E761-43DFE3A2C7E2}"/>
              </a:ext>
            </a:extLst>
          </p:cNvPr>
          <p:cNvSpPr txBox="1"/>
          <p:nvPr/>
        </p:nvSpPr>
        <p:spPr>
          <a:xfrm>
            <a:off x="3039077" y="4417436"/>
            <a:ext cx="1507015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Sample 1 </a:t>
            </a:r>
            <a:r>
              <a:rPr lang="ko-KR" altLang="en-US" sz="1600" dirty="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평균 </a:t>
            </a:r>
            <a:endParaRPr lang="en-US" altLang="ko-KR" sz="1600" dirty="0">
              <a:solidFill>
                <a:prstClr val="black"/>
              </a:solidFill>
              <a:latin typeface="D2Coding" panose="020B0609020101020101" pitchFamily="49" charset="-127"/>
              <a:ea typeface="D2Coding" panose="020B0609020101020101" pitchFamily="49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997F024-5D89-A68F-9C43-CA5900C88CFA}"/>
              </a:ext>
            </a:extLst>
          </p:cNvPr>
          <p:cNvCxnSpPr>
            <a:cxnSpLocks/>
          </p:cNvCxnSpPr>
          <p:nvPr/>
        </p:nvCxnSpPr>
        <p:spPr>
          <a:xfrm>
            <a:off x="960120" y="5254061"/>
            <a:ext cx="1862846" cy="0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B8A65C-76AB-AFCD-7CA8-CBD866290AFD}"/>
              </a:ext>
            </a:extLst>
          </p:cNvPr>
          <p:cNvSpPr/>
          <p:nvPr/>
        </p:nvSpPr>
        <p:spPr>
          <a:xfrm>
            <a:off x="814037" y="5745771"/>
            <a:ext cx="2176272" cy="786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곱하기 기호 27">
            <a:extLst>
              <a:ext uri="{FF2B5EF4-FFF2-40B4-BE49-F238E27FC236}">
                <a16:creationId xmlns:a16="http://schemas.microsoft.com/office/drawing/2014/main" id="{C7380EE8-D856-E58E-F86C-C43222F2B3BC}"/>
              </a:ext>
            </a:extLst>
          </p:cNvPr>
          <p:cNvSpPr/>
          <p:nvPr/>
        </p:nvSpPr>
        <p:spPr>
          <a:xfrm>
            <a:off x="960120" y="5855498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곱하기 기호 28">
            <a:extLst>
              <a:ext uri="{FF2B5EF4-FFF2-40B4-BE49-F238E27FC236}">
                <a16:creationId xmlns:a16="http://schemas.microsoft.com/office/drawing/2014/main" id="{6A7B8E53-34DD-442F-5CA5-23DE964362AD}"/>
              </a:ext>
            </a:extLst>
          </p:cNvPr>
          <p:cNvSpPr/>
          <p:nvPr/>
        </p:nvSpPr>
        <p:spPr>
          <a:xfrm>
            <a:off x="1323052" y="5835977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곱하기 기호 29">
            <a:extLst>
              <a:ext uri="{FF2B5EF4-FFF2-40B4-BE49-F238E27FC236}">
                <a16:creationId xmlns:a16="http://schemas.microsoft.com/office/drawing/2014/main" id="{7097EE80-C2F3-CA7D-D700-AB66D582D854}"/>
              </a:ext>
            </a:extLst>
          </p:cNvPr>
          <p:cNvSpPr/>
          <p:nvPr/>
        </p:nvSpPr>
        <p:spPr>
          <a:xfrm>
            <a:off x="1100328" y="6216686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곱하기 기호 30">
            <a:extLst>
              <a:ext uri="{FF2B5EF4-FFF2-40B4-BE49-F238E27FC236}">
                <a16:creationId xmlns:a16="http://schemas.microsoft.com/office/drawing/2014/main" id="{2F0E5243-8A97-9E69-D553-1684866E7362}"/>
              </a:ext>
            </a:extLst>
          </p:cNvPr>
          <p:cNvSpPr/>
          <p:nvPr/>
        </p:nvSpPr>
        <p:spPr>
          <a:xfrm>
            <a:off x="1463040" y="6161823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곱하기 기호 31">
            <a:extLst>
              <a:ext uri="{FF2B5EF4-FFF2-40B4-BE49-F238E27FC236}">
                <a16:creationId xmlns:a16="http://schemas.microsoft.com/office/drawing/2014/main" id="{6ACA9CA1-5ED3-1D04-AD2D-986461A58FFF}"/>
              </a:ext>
            </a:extLst>
          </p:cNvPr>
          <p:cNvSpPr/>
          <p:nvPr/>
        </p:nvSpPr>
        <p:spPr>
          <a:xfrm>
            <a:off x="1624584" y="5946939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곱하기 기호 32">
            <a:extLst>
              <a:ext uri="{FF2B5EF4-FFF2-40B4-BE49-F238E27FC236}">
                <a16:creationId xmlns:a16="http://schemas.microsoft.com/office/drawing/2014/main" id="{768C37F4-DF57-7B0C-906B-33CC5B723919}"/>
              </a:ext>
            </a:extLst>
          </p:cNvPr>
          <p:cNvSpPr/>
          <p:nvPr/>
        </p:nvSpPr>
        <p:spPr>
          <a:xfrm>
            <a:off x="1815194" y="6161823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곱하기 기호 33">
            <a:extLst>
              <a:ext uri="{FF2B5EF4-FFF2-40B4-BE49-F238E27FC236}">
                <a16:creationId xmlns:a16="http://schemas.microsoft.com/office/drawing/2014/main" id="{0B606297-9C73-A145-0915-2BA0AB77E253}"/>
              </a:ext>
            </a:extLst>
          </p:cNvPr>
          <p:cNvSpPr/>
          <p:nvPr/>
        </p:nvSpPr>
        <p:spPr>
          <a:xfrm>
            <a:off x="1649675" y="6280695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곱하기 기호 34">
            <a:extLst>
              <a:ext uri="{FF2B5EF4-FFF2-40B4-BE49-F238E27FC236}">
                <a16:creationId xmlns:a16="http://schemas.microsoft.com/office/drawing/2014/main" id="{B719D8A1-1EEC-63B7-7B4E-86B23F12F0DC}"/>
              </a:ext>
            </a:extLst>
          </p:cNvPr>
          <p:cNvSpPr/>
          <p:nvPr/>
        </p:nvSpPr>
        <p:spPr>
          <a:xfrm>
            <a:off x="2188464" y="6193827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곱하기 기호 35">
            <a:extLst>
              <a:ext uri="{FF2B5EF4-FFF2-40B4-BE49-F238E27FC236}">
                <a16:creationId xmlns:a16="http://schemas.microsoft.com/office/drawing/2014/main" id="{4205376A-DD6A-0163-140C-859217250A58}"/>
              </a:ext>
            </a:extLst>
          </p:cNvPr>
          <p:cNvSpPr/>
          <p:nvPr/>
        </p:nvSpPr>
        <p:spPr>
          <a:xfrm>
            <a:off x="2188684" y="5893751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곱하기 기호 36">
            <a:extLst>
              <a:ext uri="{FF2B5EF4-FFF2-40B4-BE49-F238E27FC236}">
                <a16:creationId xmlns:a16="http://schemas.microsoft.com/office/drawing/2014/main" id="{B274EB04-8443-A064-0560-2EDBA17881D6}"/>
              </a:ext>
            </a:extLst>
          </p:cNvPr>
          <p:cNvSpPr/>
          <p:nvPr/>
        </p:nvSpPr>
        <p:spPr>
          <a:xfrm>
            <a:off x="2523744" y="5954864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곱하기 기호 37">
            <a:extLst>
              <a:ext uri="{FF2B5EF4-FFF2-40B4-BE49-F238E27FC236}">
                <a16:creationId xmlns:a16="http://schemas.microsoft.com/office/drawing/2014/main" id="{D112E46C-1C10-7A23-41AE-7A6D86375D8D}"/>
              </a:ext>
            </a:extLst>
          </p:cNvPr>
          <p:cNvSpPr/>
          <p:nvPr/>
        </p:nvSpPr>
        <p:spPr>
          <a:xfrm>
            <a:off x="2325734" y="6024662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곱하기 기호 38">
            <a:extLst>
              <a:ext uri="{FF2B5EF4-FFF2-40B4-BE49-F238E27FC236}">
                <a16:creationId xmlns:a16="http://schemas.microsoft.com/office/drawing/2014/main" id="{BD7236E6-0F9F-9B0A-6BD4-1CD82C8CEA72}"/>
              </a:ext>
            </a:extLst>
          </p:cNvPr>
          <p:cNvSpPr/>
          <p:nvPr/>
        </p:nvSpPr>
        <p:spPr>
          <a:xfrm>
            <a:off x="2571098" y="6225830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48E981E-551B-07DE-660C-484D9DCA7C43}"/>
              </a:ext>
            </a:extLst>
          </p:cNvPr>
          <p:cNvSpPr txBox="1"/>
          <p:nvPr/>
        </p:nvSpPr>
        <p:spPr>
          <a:xfrm>
            <a:off x="1323052" y="5272640"/>
            <a:ext cx="1172260" cy="382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latinLnBrk="0">
              <a:lnSpc>
                <a:spcPct val="150000"/>
              </a:lnSpc>
            </a:pPr>
            <a:r>
              <a:rPr lang="ko-KR" altLang="en-US" sz="140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표준편차</a:t>
            </a:r>
            <a:endParaRPr lang="en-US" altLang="ko-KR" sz="1400" dirty="0">
              <a:solidFill>
                <a:prstClr val="black"/>
              </a:solidFill>
              <a:latin typeface="D2Coding" panose="020B0609020101020101" pitchFamily="49" charset="-127"/>
              <a:ea typeface="D2Coding" panose="020B0609020101020101" pitchFamily="49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D1F53F-FCF4-63A8-FD20-7D1CFB18EBAF}"/>
              </a:ext>
            </a:extLst>
          </p:cNvPr>
          <p:cNvSpPr txBox="1"/>
          <p:nvPr/>
        </p:nvSpPr>
        <p:spPr>
          <a:xfrm>
            <a:off x="3035917" y="5855498"/>
            <a:ext cx="1507015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Sample 2 </a:t>
            </a:r>
            <a:r>
              <a:rPr lang="ko-KR" altLang="en-US" sz="1600" dirty="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평균 </a:t>
            </a:r>
            <a:endParaRPr lang="en-US" altLang="ko-KR" sz="1600" dirty="0">
              <a:solidFill>
                <a:prstClr val="black"/>
              </a:solidFill>
              <a:latin typeface="D2Coding" panose="020B0609020101020101" pitchFamily="49" charset="-127"/>
              <a:ea typeface="D2Coding" panose="020B0609020101020101" pitchFamily="49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B85E64-662E-7578-73E6-417639AE83D1}"/>
              </a:ext>
            </a:extLst>
          </p:cNvPr>
          <p:cNvSpPr/>
          <p:nvPr/>
        </p:nvSpPr>
        <p:spPr>
          <a:xfrm>
            <a:off x="9363457" y="4956644"/>
            <a:ext cx="2176272" cy="786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곱하기 기호 55">
            <a:extLst>
              <a:ext uri="{FF2B5EF4-FFF2-40B4-BE49-F238E27FC236}">
                <a16:creationId xmlns:a16="http://schemas.microsoft.com/office/drawing/2014/main" id="{36FEED58-99DF-618B-0239-72ABAD390B72}"/>
              </a:ext>
            </a:extLst>
          </p:cNvPr>
          <p:cNvSpPr/>
          <p:nvPr/>
        </p:nvSpPr>
        <p:spPr>
          <a:xfrm>
            <a:off x="9838283" y="5191661"/>
            <a:ext cx="201168" cy="192024"/>
          </a:xfrm>
          <a:prstGeom prst="mathMultiply">
            <a:avLst>
              <a:gd name="adj1" fmla="val 13842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곱하기 기호 56">
            <a:extLst>
              <a:ext uri="{FF2B5EF4-FFF2-40B4-BE49-F238E27FC236}">
                <a16:creationId xmlns:a16="http://schemas.microsoft.com/office/drawing/2014/main" id="{C00B05B1-17C9-0B75-18FE-4132D433BCCB}"/>
              </a:ext>
            </a:extLst>
          </p:cNvPr>
          <p:cNvSpPr/>
          <p:nvPr/>
        </p:nvSpPr>
        <p:spPr>
          <a:xfrm>
            <a:off x="10250425" y="5191661"/>
            <a:ext cx="201168" cy="192024"/>
          </a:xfrm>
          <a:prstGeom prst="mathMultiply">
            <a:avLst>
              <a:gd name="adj1" fmla="val 13842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곱하기 기호 57">
            <a:extLst>
              <a:ext uri="{FF2B5EF4-FFF2-40B4-BE49-F238E27FC236}">
                <a16:creationId xmlns:a16="http://schemas.microsoft.com/office/drawing/2014/main" id="{96E099C8-99A9-0E00-7E00-38AE86E6901A}"/>
              </a:ext>
            </a:extLst>
          </p:cNvPr>
          <p:cNvSpPr/>
          <p:nvPr/>
        </p:nvSpPr>
        <p:spPr>
          <a:xfrm>
            <a:off x="10044354" y="5331244"/>
            <a:ext cx="201168" cy="192024"/>
          </a:xfrm>
          <a:prstGeom prst="mathMultiply">
            <a:avLst>
              <a:gd name="adj1" fmla="val 13842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곱하기 기호 67">
            <a:extLst>
              <a:ext uri="{FF2B5EF4-FFF2-40B4-BE49-F238E27FC236}">
                <a16:creationId xmlns:a16="http://schemas.microsoft.com/office/drawing/2014/main" id="{34D117C9-CD77-B47C-A1B9-292A8112F5B7}"/>
              </a:ext>
            </a:extLst>
          </p:cNvPr>
          <p:cNvSpPr/>
          <p:nvPr/>
        </p:nvSpPr>
        <p:spPr>
          <a:xfrm>
            <a:off x="10496079" y="5278225"/>
            <a:ext cx="201168" cy="192024"/>
          </a:xfrm>
          <a:prstGeom prst="mathMultiply">
            <a:avLst>
              <a:gd name="adj1" fmla="val 13842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D18A198-AD68-B28F-AE61-A16A18F7C9A2}"/>
              </a:ext>
            </a:extLst>
          </p:cNvPr>
          <p:cNvSpPr/>
          <p:nvPr/>
        </p:nvSpPr>
        <p:spPr>
          <a:xfrm>
            <a:off x="4618814" y="4240074"/>
            <a:ext cx="2176272" cy="786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곱하기 기호 69">
            <a:extLst>
              <a:ext uri="{FF2B5EF4-FFF2-40B4-BE49-F238E27FC236}">
                <a16:creationId xmlns:a16="http://schemas.microsoft.com/office/drawing/2014/main" id="{F0AB9323-485F-CEC6-7350-6C4F98BFE848}"/>
              </a:ext>
            </a:extLst>
          </p:cNvPr>
          <p:cNvSpPr/>
          <p:nvPr/>
        </p:nvSpPr>
        <p:spPr>
          <a:xfrm>
            <a:off x="4764897" y="4349801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곱하기 기호 70">
            <a:extLst>
              <a:ext uri="{FF2B5EF4-FFF2-40B4-BE49-F238E27FC236}">
                <a16:creationId xmlns:a16="http://schemas.microsoft.com/office/drawing/2014/main" id="{21B572AE-3E79-93AC-0B65-D9ADACFFE12C}"/>
              </a:ext>
            </a:extLst>
          </p:cNvPr>
          <p:cNvSpPr/>
          <p:nvPr/>
        </p:nvSpPr>
        <p:spPr>
          <a:xfrm>
            <a:off x="5045313" y="4541825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곱하기 기호 71">
            <a:extLst>
              <a:ext uri="{FF2B5EF4-FFF2-40B4-BE49-F238E27FC236}">
                <a16:creationId xmlns:a16="http://schemas.microsoft.com/office/drawing/2014/main" id="{C2986A16-9EF2-9601-59F5-B9FA32606DAB}"/>
              </a:ext>
            </a:extLst>
          </p:cNvPr>
          <p:cNvSpPr/>
          <p:nvPr/>
        </p:nvSpPr>
        <p:spPr>
          <a:xfrm>
            <a:off x="4905105" y="4710989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곱하기 기호 72">
            <a:extLst>
              <a:ext uri="{FF2B5EF4-FFF2-40B4-BE49-F238E27FC236}">
                <a16:creationId xmlns:a16="http://schemas.microsoft.com/office/drawing/2014/main" id="{AE275645-1383-7F5D-21E4-46FFC74ECC35}"/>
              </a:ext>
            </a:extLst>
          </p:cNvPr>
          <p:cNvSpPr/>
          <p:nvPr/>
        </p:nvSpPr>
        <p:spPr>
          <a:xfrm>
            <a:off x="5267817" y="4656126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곱하기 기호 73">
            <a:extLst>
              <a:ext uri="{FF2B5EF4-FFF2-40B4-BE49-F238E27FC236}">
                <a16:creationId xmlns:a16="http://schemas.microsoft.com/office/drawing/2014/main" id="{830D546D-7003-6639-F0BA-AFB4CD4EA46D}"/>
              </a:ext>
            </a:extLst>
          </p:cNvPr>
          <p:cNvSpPr/>
          <p:nvPr/>
        </p:nvSpPr>
        <p:spPr>
          <a:xfrm>
            <a:off x="5429361" y="4441242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곱하기 기호 74">
            <a:extLst>
              <a:ext uri="{FF2B5EF4-FFF2-40B4-BE49-F238E27FC236}">
                <a16:creationId xmlns:a16="http://schemas.microsoft.com/office/drawing/2014/main" id="{F61BB5C1-6A18-37C1-62C6-3390C84610A4}"/>
              </a:ext>
            </a:extLst>
          </p:cNvPr>
          <p:cNvSpPr/>
          <p:nvPr/>
        </p:nvSpPr>
        <p:spPr>
          <a:xfrm>
            <a:off x="5619971" y="4656126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곱하기 기호 75">
            <a:extLst>
              <a:ext uri="{FF2B5EF4-FFF2-40B4-BE49-F238E27FC236}">
                <a16:creationId xmlns:a16="http://schemas.microsoft.com/office/drawing/2014/main" id="{6DA9091D-2FFC-83C5-ADD8-9BDC22F6523D}"/>
              </a:ext>
            </a:extLst>
          </p:cNvPr>
          <p:cNvSpPr/>
          <p:nvPr/>
        </p:nvSpPr>
        <p:spPr>
          <a:xfrm>
            <a:off x="5728175" y="4438499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곱하기 기호 76">
            <a:extLst>
              <a:ext uri="{FF2B5EF4-FFF2-40B4-BE49-F238E27FC236}">
                <a16:creationId xmlns:a16="http://schemas.microsoft.com/office/drawing/2014/main" id="{37FF325F-37F3-C0BC-3738-6BCBC0244C55}"/>
              </a:ext>
            </a:extLst>
          </p:cNvPr>
          <p:cNvSpPr/>
          <p:nvPr/>
        </p:nvSpPr>
        <p:spPr>
          <a:xfrm>
            <a:off x="5993241" y="4688130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곱하기 기호 77">
            <a:extLst>
              <a:ext uri="{FF2B5EF4-FFF2-40B4-BE49-F238E27FC236}">
                <a16:creationId xmlns:a16="http://schemas.microsoft.com/office/drawing/2014/main" id="{956C47B4-9B83-6791-EC55-495C4549B072}"/>
              </a:ext>
            </a:extLst>
          </p:cNvPr>
          <p:cNvSpPr/>
          <p:nvPr/>
        </p:nvSpPr>
        <p:spPr>
          <a:xfrm>
            <a:off x="5228413" y="4363517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곱하기 기호 78">
            <a:extLst>
              <a:ext uri="{FF2B5EF4-FFF2-40B4-BE49-F238E27FC236}">
                <a16:creationId xmlns:a16="http://schemas.microsoft.com/office/drawing/2014/main" id="{FFAB3BF1-F7B8-6362-2F4C-045F77F9D80A}"/>
              </a:ext>
            </a:extLst>
          </p:cNvPr>
          <p:cNvSpPr/>
          <p:nvPr/>
        </p:nvSpPr>
        <p:spPr>
          <a:xfrm>
            <a:off x="6476459" y="4466845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곱하기 기호 79">
            <a:extLst>
              <a:ext uri="{FF2B5EF4-FFF2-40B4-BE49-F238E27FC236}">
                <a16:creationId xmlns:a16="http://schemas.microsoft.com/office/drawing/2014/main" id="{6B78A520-D357-ABD8-F154-C673730DB4D0}"/>
              </a:ext>
            </a:extLst>
          </p:cNvPr>
          <p:cNvSpPr/>
          <p:nvPr/>
        </p:nvSpPr>
        <p:spPr>
          <a:xfrm>
            <a:off x="5956825" y="4537865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곱하기 기호 80">
            <a:extLst>
              <a:ext uri="{FF2B5EF4-FFF2-40B4-BE49-F238E27FC236}">
                <a16:creationId xmlns:a16="http://schemas.microsoft.com/office/drawing/2014/main" id="{5FEADF0A-4096-A033-4582-7B47C54C214D}"/>
              </a:ext>
            </a:extLst>
          </p:cNvPr>
          <p:cNvSpPr/>
          <p:nvPr/>
        </p:nvSpPr>
        <p:spPr>
          <a:xfrm>
            <a:off x="6249716" y="4636009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879CA31-EB8B-DE51-C0EB-32D8F59E9006}"/>
              </a:ext>
            </a:extLst>
          </p:cNvPr>
          <p:cNvSpPr txBox="1"/>
          <p:nvPr/>
        </p:nvSpPr>
        <p:spPr>
          <a:xfrm>
            <a:off x="6843854" y="4414693"/>
            <a:ext cx="1507015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Sample 3 </a:t>
            </a:r>
            <a:r>
              <a:rPr lang="ko-KR" altLang="en-US" sz="1600" dirty="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평균 </a:t>
            </a:r>
            <a:endParaRPr lang="en-US" altLang="ko-KR" sz="1600" dirty="0">
              <a:solidFill>
                <a:prstClr val="black"/>
              </a:solidFill>
              <a:latin typeface="D2Coding" panose="020B0609020101020101" pitchFamily="49" charset="-127"/>
              <a:ea typeface="D2Coding" panose="020B0609020101020101" pitchFamily="49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2D2C852-E3EF-2BA4-89D1-1653CBEF60FE}"/>
              </a:ext>
            </a:extLst>
          </p:cNvPr>
          <p:cNvCxnSpPr>
            <a:cxnSpLocks/>
          </p:cNvCxnSpPr>
          <p:nvPr/>
        </p:nvCxnSpPr>
        <p:spPr>
          <a:xfrm>
            <a:off x="4764897" y="5251318"/>
            <a:ext cx="1862846" cy="0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CC33522-A7FC-4094-ACE0-F9B000992597}"/>
              </a:ext>
            </a:extLst>
          </p:cNvPr>
          <p:cNvSpPr/>
          <p:nvPr/>
        </p:nvSpPr>
        <p:spPr>
          <a:xfrm>
            <a:off x="4618814" y="5743028"/>
            <a:ext cx="2176272" cy="786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곱하기 기호 84">
            <a:extLst>
              <a:ext uri="{FF2B5EF4-FFF2-40B4-BE49-F238E27FC236}">
                <a16:creationId xmlns:a16="http://schemas.microsoft.com/office/drawing/2014/main" id="{02D92046-A1FC-19C6-826A-8112AAB1B906}"/>
              </a:ext>
            </a:extLst>
          </p:cNvPr>
          <p:cNvSpPr/>
          <p:nvPr/>
        </p:nvSpPr>
        <p:spPr>
          <a:xfrm>
            <a:off x="4719275" y="6007185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곱하기 기호 85">
            <a:extLst>
              <a:ext uri="{FF2B5EF4-FFF2-40B4-BE49-F238E27FC236}">
                <a16:creationId xmlns:a16="http://schemas.microsoft.com/office/drawing/2014/main" id="{03147C25-8DB9-7B64-2BCA-5B57ABA1B96F}"/>
              </a:ext>
            </a:extLst>
          </p:cNvPr>
          <p:cNvSpPr/>
          <p:nvPr/>
        </p:nvSpPr>
        <p:spPr>
          <a:xfrm>
            <a:off x="4962796" y="5999060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곱하기 기호 86">
            <a:extLst>
              <a:ext uri="{FF2B5EF4-FFF2-40B4-BE49-F238E27FC236}">
                <a16:creationId xmlns:a16="http://schemas.microsoft.com/office/drawing/2014/main" id="{01D2E189-94B1-4D28-6371-C58067D11155}"/>
              </a:ext>
            </a:extLst>
          </p:cNvPr>
          <p:cNvSpPr/>
          <p:nvPr/>
        </p:nvSpPr>
        <p:spPr>
          <a:xfrm>
            <a:off x="4905105" y="6213943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곱하기 기호 87">
            <a:extLst>
              <a:ext uri="{FF2B5EF4-FFF2-40B4-BE49-F238E27FC236}">
                <a16:creationId xmlns:a16="http://schemas.microsoft.com/office/drawing/2014/main" id="{DEBF5AD6-6DE8-FE09-9015-526784BAE20F}"/>
              </a:ext>
            </a:extLst>
          </p:cNvPr>
          <p:cNvSpPr/>
          <p:nvPr/>
        </p:nvSpPr>
        <p:spPr>
          <a:xfrm>
            <a:off x="5167233" y="6031063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곱하기 기호 88">
            <a:extLst>
              <a:ext uri="{FF2B5EF4-FFF2-40B4-BE49-F238E27FC236}">
                <a16:creationId xmlns:a16="http://schemas.microsoft.com/office/drawing/2014/main" id="{D1F33EAB-03E7-BBCE-4CF3-EA7F2CC6E8AC}"/>
              </a:ext>
            </a:extLst>
          </p:cNvPr>
          <p:cNvSpPr/>
          <p:nvPr/>
        </p:nvSpPr>
        <p:spPr>
          <a:xfrm>
            <a:off x="5429361" y="5944196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곱하기 기호 89">
            <a:extLst>
              <a:ext uri="{FF2B5EF4-FFF2-40B4-BE49-F238E27FC236}">
                <a16:creationId xmlns:a16="http://schemas.microsoft.com/office/drawing/2014/main" id="{D799C32D-69D1-B006-39BC-F979F67C0BF5}"/>
              </a:ext>
            </a:extLst>
          </p:cNvPr>
          <p:cNvSpPr/>
          <p:nvPr/>
        </p:nvSpPr>
        <p:spPr>
          <a:xfrm>
            <a:off x="5619971" y="5987020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곱하기 기호 90">
            <a:extLst>
              <a:ext uri="{FF2B5EF4-FFF2-40B4-BE49-F238E27FC236}">
                <a16:creationId xmlns:a16="http://schemas.microsoft.com/office/drawing/2014/main" id="{F3F9EBC4-3546-64E0-796C-10724C1EB99F}"/>
              </a:ext>
            </a:extLst>
          </p:cNvPr>
          <p:cNvSpPr/>
          <p:nvPr/>
        </p:nvSpPr>
        <p:spPr>
          <a:xfrm>
            <a:off x="5454452" y="6277952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곱하기 기호 91">
            <a:extLst>
              <a:ext uri="{FF2B5EF4-FFF2-40B4-BE49-F238E27FC236}">
                <a16:creationId xmlns:a16="http://schemas.microsoft.com/office/drawing/2014/main" id="{8947998E-0E3A-0597-E051-9D27EC3BD458}"/>
              </a:ext>
            </a:extLst>
          </p:cNvPr>
          <p:cNvSpPr/>
          <p:nvPr/>
        </p:nvSpPr>
        <p:spPr>
          <a:xfrm>
            <a:off x="5720555" y="6193827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곱하기 기호 92">
            <a:extLst>
              <a:ext uri="{FF2B5EF4-FFF2-40B4-BE49-F238E27FC236}">
                <a16:creationId xmlns:a16="http://schemas.microsoft.com/office/drawing/2014/main" id="{AD09B347-4CCA-EB45-FD08-9933DF5D46D4}"/>
              </a:ext>
            </a:extLst>
          </p:cNvPr>
          <p:cNvSpPr/>
          <p:nvPr/>
        </p:nvSpPr>
        <p:spPr>
          <a:xfrm>
            <a:off x="5892657" y="6000957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곱하기 기호 93">
            <a:extLst>
              <a:ext uri="{FF2B5EF4-FFF2-40B4-BE49-F238E27FC236}">
                <a16:creationId xmlns:a16="http://schemas.microsoft.com/office/drawing/2014/main" id="{65D8E1D1-586F-3581-74D4-B8566A9296A0}"/>
              </a:ext>
            </a:extLst>
          </p:cNvPr>
          <p:cNvSpPr/>
          <p:nvPr/>
        </p:nvSpPr>
        <p:spPr>
          <a:xfrm>
            <a:off x="6430641" y="6007185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곱하기 기호 94">
            <a:extLst>
              <a:ext uri="{FF2B5EF4-FFF2-40B4-BE49-F238E27FC236}">
                <a16:creationId xmlns:a16="http://schemas.microsoft.com/office/drawing/2014/main" id="{3BABFF59-0D84-F065-78E7-BBDD1044E74C}"/>
              </a:ext>
            </a:extLst>
          </p:cNvPr>
          <p:cNvSpPr/>
          <p:nvPr/>
        </p:nvSpPr>
        <p:spPr>
          <a:xfrm>
            <a:off x="6111512" y="6223087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곱하기 기호 95">
            <a:extLst>
              <a:ext uri="{FF2B5EF4-FFF2-40B4-BE49-F238E27FC236}">
                <a16:creationId xmlns:a16="http://schemas.microsoft.com/office/drawing/2014/main" id="{7188CE79-7DCC-EBAA-75D5-B396456F1279}"/>
              </a:ext>
            </a:extLst>
          </p:cNvPr>
          <p:cNvSpPr/>
          <p:nvPr/>
        </p:nvSpPr>
        <p:spPr>
          <a:xfrm>
            <a:off x="6375875" y="6223087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1FEBD4-84A7-9381-BD73-A4B53E77057B}"/>
              </a:ext>
            </a:extLst>
          </p:cNvPr>
          <p:cNvSpPr txBox="1"/>
          <p:nvPr/>
        </p:nvSpPr>
        <p:spPr>
          <a:xfrm>
            <a:off x="6840694" y="5852755"/>
            <a:ext cx="1507015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Sample 4 </a:t>
            </a:r>
            <a:r>
              <a:rPr lang="ko-KR" altLang="en-US" sz="1600" dirty="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평균 </a:t>
            </a:r>
            <a:endParaRPr lang="en-US" altLang="ko-KR" sz="1600" dirty="0">
              <a:solidFill>
                <a:prstClr val="black"/>
              </a:solidFill>
              <a:latin typeface="D2Coding" panose="020B0609020101020101" pitchFamily="49" charset="-127"/>
              <a:ea typeface="D2Coding" panose="020B0609020101020101" pitchFamily="49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81AAE9CA-4FB5-79FC-7E6B-A1878F0ECE63}"/>
              </a:ext>
            </a:extLst>
          </p:cNvPr>
          <p:cNvCxnSpPr>
            <a:cxnSpLocks/>
          </p:cNvCxnSpPr>
          <p:nvPr/>
        </p:nvCxnSpPr>
        <p:spPr>
          <a:xfrm>
            <a:off x="9665240" y="4727146"/>
            <a:ext cx="1032007" cy="0"/>
          </a:xfrm>
          <a:prstGeom prst="straightConnector1">
            <a:avLst/>
          </a:prstGeom>
          <a:ln w="762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FFB4F5F7-66AE-98CD-8025-39216BA9CD73}"/>
              </a:ext>
            </a:extLst>
          </p:cNvPr>
          <p:cNvSpPr txBox="1"/>
          <p:nvPr/>
        </p:nvSpPr>
        <p:spPr>
          <a:xfrm>
            <a:off x="9629987" y="4195629"/>
            <a:ext cx="1029901" cy="382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latinLnBrk="0">
              <a:lnSpc>
                <a:spcPct val="150000"/>
              </a:lnSpc>
            </a:pPr>
            <a:r>
              <a:rPr lang="ko-KR" altLang="en-US" sz="140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표준오차</a:t>
            </a:r>
            <a:endParaRPr lang="en-US" altLang="ko-KR" sz="1400" dirty="0">
              <a:solidFill>
                <a:prstClr val="black"/>
              </a:solidFill>
              <a:latin typeface="D2Coding" panose="020B0609020101020101" pitchFamily="49" charset="-127"/>
              <a:ea typeface="D2Coding" panose="020B0609020101020101" pitchFamily="49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02" name="오른쪽 중괄호 101">
            <a:extLst>
              <a:ext uri="{FF2B5EF4-FFF2-40B4-BE49-F238E27FC236}">
                <a16:creationId xmlns:a16="http://schemas.microsoft.com/office/drawing/2014/main" id="{077712D3-41F2-CB56-8548-521F637A1C6C}"/>
              </a:ext>
            </a:extLst>
          </p:cNvPr>
          <p:cNvSpPr/>
          <p:nvPr/>
        </p:nvSpPr>
        <p:spPr>
          <a:xfrm>
            <a:off x="8347709" y="4363517"/>
            <a:ext cx="504431" cy="2103152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E734B03-08CE-5D78-F6A1-3D0576EC8D15}"/>
              </a:ext>
            </a:extLst>
          </p:cNvPr>
          <p:cNvSpPr txBox="1"/>
          <p:nvPr/>
        </p:nvSpPr>
        <p:spPr>
          <a:xfrm>
            <a:off x="5155274" y="5261460"/>
            <a:ext cx="1172260" cy="382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latinLnBrk="0">
              <a:lnSpc>
                <a:spcPct val="150000"/>
              </a:lnSpc>
            </a:pPr>
            <a:r>
              <a:rPr lang="ko-KR" altLang="en-US" sz="140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표준편차</a:t>
            </a:r>
            <a:endParaRPr lang="en-US" altLang="ko-KR" sz="1400" dirty="0">
              <a:solidFill>
                <a:prstClr val="black"/>
              </a:solidFill>
              <a:latin typeface="D2Coding" panose="020B0609020101020101" pitchFamily="49" charset="-127"/>
              <a:ea typeface="D2Coding" panose="020B0609020101020101" pitchFamily="49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600662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5505D2-3D4B-4DE6-80FE-06C465CBA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13D911-202B-4710-8554-D7B423191AD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E615867-3D54-4008-B974-53085925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3977471" y="2333138"/>
            <a:ext cx="42370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참 고 문 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859501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192</a:t>
            </a:fld>
            <a:endParaRPr lang="ko-KR" altLang="en-US" dirty="0"/>
          </a:p>
        </p:txBody>
      </p:sp>
      <p:pic>
        <p:nvPicPr>
          <p:cNvPr id="1026" name="Picture 2" descr="2023 빅데이터분석기사 실기 한권완성 [파이썬(Python)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877" y="478304"/>
            <a:ext cx="4746522" cy="587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파이썬 한권으로 끝내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593" y="478304"/>
            <a:ext cx="4382013" cy="599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8095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193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86" y="612841"/>
            <a:ext cx="8226209" cy="52795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2159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3977471" y="2828835"/>
            <a:ext cx="42370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noProof="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 포 금 지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4303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0893884" cy="84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은 웹 개발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분석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 러닝 등 다양한 작업에 사용되는 프로그래밍 언어 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https://www.python.org/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2844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Python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D55BB7-FAA1-AFBD-160E-F6441AE2A2BC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</p:spTree>
    <p:extLst>
      <p:ext uri="{BB962C8B-B14F-4D97-AF65-F5344CB8AC3E}">
        <p14:creationId xmlns:p14="http://schemas.microsoft.com/office/powerpoint/2010/main" val="3301901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0893884" cy="84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Anaconda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데이터 과학 및 머신 러닝 작업을 위한 오픈 소스 플랫폼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https://www.anaconda.com/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3331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Anaconda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A3DF44-78BB-68BE-7C1C-E4FA54799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67" y="1829243"/>
            <a:ext cx="10144611" cy="470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75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D55BB7-FAA1-AFBD-160E-F6441AE2A2BC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944395-0B60-2467-9F86-C5AD1CEA3797}"/>
              </a:ext>
            </a:extLst>
          </p:cNvPr>
          <p:cNvSpPr txBox="1"/>
          <p:nvPr/>
        </p:nvSpPr>
        <p:spPr>
          <a:xfrm>
            <a:off x="506933" y="847053"/>
            <a:ext cx="10893884" cy="84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Anaconda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데이터 과학 및 머신 러닝 작업을 위한 오픈 소스 플랫폼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https://www.anaconda.com/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DC3E1-8981-527F-9439-F6DCFD74AA0C}"/>
              </a:ext>
            </a:extLst>
          </p:cNvPr>
          <p:cNvSpPr txBox="1"/>
          <p:nvPr/>
        </p:nvSpPr>
        <p:spPr>
          <a:xfrm>
            <a:off x="228599" y="183284"/>
            <a:ext cx="3331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Anaconda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51256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166258" cy="84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miniconda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아나콘다의 경량 버전으로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과학 및 패키지 관리를 위한 필수 도구를 제공하는 작은 배포 버전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https://docs.conda.io/projects/miniconda/en/latest/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3308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miniconda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8588D2-2A5E-4B22-FDDB-B6A0F17C5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1829243"/>
            <a:ext cx="9241300" cy="444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55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D55BB7-FAA1-AFBD-160E-F6441AE2A2BC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BBCA7C-55F8-A7F6-DAA1-3AE237C92038}"/>
              </a:ext>
            </a:extLst>
          </p:cNvPr>
          <p:cNvSpPr txBox="1"/>
          <p:nvPr/>
        </p:nvSpPr>
        <p:spPr>
          <a:xfrm>
            <a:off x="506933" y="847053"/>
            <a:ext cx="11166258" cy="84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miniconda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아나콘다의 경량 버전으로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과학 및 패키지 관리를 위한 필수 도구를 제공하는 작은 배포 버전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https://docs.conda.io/projects/miniconda/en/latest/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814352-31B5-7CA3-AA3D-292CDB2196B1}"/>
              </a:ext>
            </a:extLst>
          </p:cNvPr>
          <p:cNvSpPr txBox="1"/>
          <p:nvPr/>
        </p:nvSpPr>
        <p:spPr>
          <a:xfrm>
            <a:off x="228599" y="183284"/>
            <a:ext cx="3308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miniconda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2273543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166258" cy="84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Microsoft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에서 개발한 인기 있는 무료 소스 코드 편집기로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Windows, Linux, MacOS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에서 실행 가능</a:t>
            </a:r>
            <a:endParaRPr lang="en-US" altLang="ko-KR" dirty="0">
              <a:solidFill>
                <a:srgbClr val="00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https://code.visualstudio.com/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4799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Visual Studio Code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C03C67-12A7-79AA-73FA-C5E598085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116" y="1829243"/>
            <a:ext cx="7841619" cy="467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30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D55BB7-FAA1-AFBD-160E-F6441AE2A2BC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1E3B89-DD3E-4F2A-414E-2FB5407DBC9B}"/>
              </a:ext>
            </a:extLst>
          </p:cNvPr>
          <p:cNvSpPr txBox="1"/>
          <p:nvPr/>
        </p:nvSpPr>
        <p:spPr>
          <a:xfrm>
            <a:off x="506933" y="847053"/>
            <a:ext cx="11166258" cy="84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Microsoft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에서 개발한 인기 있는 무료 소스 코드 편집기로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Windows, Linux, MacOS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에서 실행 가능</a:t>
            </a:r>
            <a:endParaRPr lang="en-US" altLang="ko-KR" dirty="0">
              <a:solidFill>
                <a:srgbClr val="00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https://code.visualstudio.com/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8F733-A520-3EB6-2330-B29AB97A5C58}"/>
              </a:ext>
            </a:extLst>
          </p:cNvPr>
          <p:cNvSpPr txBox="1"/>
          <p:nvPr/>
        </p:nvSpPr>
        <p:spPr>
          <a:xfrm>
            <a:off x="228599" y="183284"/>
            <a:ext cx="4799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Visual Studio Code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716585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166258" cy="882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가상환경은 프로젝트별로 독립적인 환경을 만들어주는 도구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800" b="0" i="0" u="none" strike="noStrike" baseline="0" dirty="0" err="1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virtualenv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800" b="0" i="0" u="none" strike="noStrike" baseline="0" dirty="0" err="1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conda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…)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ko-KR" altLang="en-US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프로젝트 간 라이브러리 버전 충돌을 피하고 라이브러리들을 유연하게 관리할 수 있도록 </a:t>
            </a:r>
            <a:r>
              <a:rPr kumimoji="0" lang="ko-KR" altLang="en-US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해줌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3498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Python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가상환경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4144CC9-CC83-7118-9958-0434268E14A4}"/>
              </a:ext>
            </a:extLst>
          </p:cNvPr>
          <p:cNvSpPr/>
          <p:nvPr/>
        </p:nvSpPr>
        <p:spPr>
          <a:xfrm>
            <a:off x="4995027" y="2360892"/>
            <a:ext cx="1781175" cy="676275"/>
          </a:xfrm>
          <a:prstGeom prst="roundRect">
            <a:avLst/>
          </a:prstGeom>
          <a:solidFill>
            <a:srgbClr val="D551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가상환경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7C6C6EB-85B8-FB9F-B9A9-01D4F37511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5"/>
          <a:stretch/>
        </p:blipFill>
        <p:spPr bwMode="auto">
          <a:xfrm>
            <a:off x="2274804" y="3562350"/>
            <a:ext cx="744622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D0399694-B318-86F4-2BEA-19B842CB45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5"/>
          <a:stretch/>
        </p:blipFill>
        <p:spPr bwMode="auto">
          <a:xfrm>
            <a:off x="5513304" y="3562350"/>
            <a:ext cx="744622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A6F6EE40-234B-5991-6E55-C0ABC28AAA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5"/>
          <a:stretch/>
        </p:blipFill>
        <p:spPr bwMode="auto">
          <a:xfrm>
            <a:off x="8751804" y="3562350"/>
            <a:ext cx="744622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348E28-7895-0579-40AB-0E15907EF0D3}"/>
              </a:ext>
            </a:extLst>
          </p:cNvPr>
          <p:cNvSpPr txBox="1"/>
          <p:nvPr/>
        </p:nvSpPr>
        <p:spPr>
          <a:xfrm>
            <a:off x="2165027" y="4451351"/>
            <a:ext cx="964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ver.</a:t>
            </a: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0" lang="en-US" altLang="ko-KR" b="1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3.7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C27B3C-4233-5537-EF2C-07CBF326AC1A}"/>
              </a:ext>
            </a:extLst>
          </p:cNvPr>
          <p:cNvSpPr txBox="1"/>
          <p:nvPr/>
        </p:nvSpPr>
        <p:spPr>
          <a:xfrm>
            <a:off x="5403527" y="4433889"/>
            <a:ext cx="964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ver.</a:t>
            </a: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0" lang="en-US" altLang="ko-KR" b="1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3.9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B7A12C-0EAB-44E2-33B1-2B75E1680BB8}"/>
              </a:ext>
            </a:extLst>
          </p:cNvPr>
          <p:cNvSpPr txBox="1"/>
          <p:nvPr/>
        </p:nvSpPr>
        <p:spPr>
          <a:xfrm>
            <a:off x="8642027" y="4433889"/>
            <a:ext cx="1103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ver.</a:t>
            </a: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0" lang="en-US" altLang="ko-KR" b="1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3.10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D2C71F-8FC9-10E9-12FB-127EE36DAD6A}"/>
              </a:ext>
            </a:extLst>
          </p:cNvPr>
          <p:cNvSpPr/>
          <p:nvPr/>
        </p:nvSpPr>
        <p:spPr>
          <a:xfrm>
            <a:off x="1574353" y="4953519"/>
            <a:ext cx="2145522" cy="11366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numpy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==1.19.1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pandas==1.5.3</a:t>
            </a:r>
            <a:endParaRPr lang="ko-KR" altLang="en-US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FA32A8C-7599-F8B9-CE5E-1E957432F708}"/>
              </a:ext>
            </a:extLst>
          </p:cNvPr>
          <p:cNvSpPr/>
          <p:nvPr/>
        </p:nvSpPr>
        <p:spPr>
          <a:xfrm>
            <a:off x="4876799" y="4949827"/>
            <a:ext cx="2145522" cy="1136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numpy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==1.19.3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pandas==2.1.3</a:t>
            </a:r>
          </a:p>
          <a:p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plotly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=-5.7.8</a:t>
            </a:r>
            <a:endParaRPr lang="ko-KR" altLang="en-US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3CEFD6B-0DA3-4012-020B-B35E07EBC943}"/>
              </a:ext>
            </a:extLst>
          </p:cNvPr>
          <p:cNvSpPr/>
          <p:nvPr/>
        </p:nvSpPr>
        <p:spPr>
          <a:xfrm>
            <a:off x="8179245" y="4953518"/>
            <a:ext cx="2145522" cy="1136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flask==3.0.0</a:t>
            </a:r>
          </a:p>
          <a:p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opencv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==4.8.0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E4D7660-3B8B-0CD7-8E0B-BBF79AC000D6}"/>
              </a:ext>
            </a:extLst>
          </p:cNvPr>
          <p:cNvSpPr/>
          <p:nvPr/>
        </p:nvSpPr>
        <p:spPr>
          <a:xfrm>
            <a:off x="1118012" y="2133599"/>
            <a:ext cx="9740488" cy="4205053"/>
          </a:xfrm>
          <a:custGeom>
            <a:avLst/>
            <a:gdLst>
              <a:gd name="connsiteX0" fmla="*/ 0 w 9740488"/>
              <a:gd name="connsiteY0" fmla="*/ 230942 h 4205053"/>
              <a:gd name="connsiteX1" fmla="*/ 230942 w 9740488"/>
              <a:gd name="connsiteY1" fmla="*/ 0 h 4205053"/>
              <a:gd name="connsiteX2" fmla="*/ 615341 w 9740488"/>
              <a:gd name="connsiteY2" fmla="*/ 0 h 4205053"/>
              <a:gd name="connsiteX3" fmla="*/ 1463671 w 9740488"/>
              <a:gd name="connsiteY3" fmla="*/ 0 h 4205053"/>
              <a:gd name="connsiteX4" fmla="*/ 1848070 w 9740488"/>
              <a:gd name="connsiteY4" fmla="*/ 0 h 4205053"/>
              <a:gd name="connsiteX5" fmla="*/ 2603614 w 9740488"/>
              <a:gd name="connsiteY5" fmla="*/ 0 h 4205053"/>
              <a:gd name="connsiteX6" fmla="*/ 3266371 w 9740488"/>
              <a:gd name="connsiteY6" fmla="*/ 0 h 4205053"/>
              <a:gd name="connsiteX7" fmla="*/ 3836342 w 9740488"/>
              <a:gd name="connsiteY7" fmla="*/ 0 h 4205053"/>
              <a:gd name="connsiteX8" fmla="*/ 4220742 w 9740488"/>
              <a:gd name="connsiteY8" fmla="*/ 0 h 4205053"/>
              <a:gd name="connsiteX9" fmla="*/ 4697927 w 9740488"/>
              <a:gd name="connsiteY9" fmla="*/ 0 h 4205053"/>
              <a:gd name="connsiteX10" fmla="*/ 5175112 w 9740488"/>
              <a:gd name="connsiteY10" fmla="*/ 0 h 4205053"/>
              <a:gd name="connsiteX11" fmla="*/ 5559512 w 9740488"/>
              <a:gd name="connsiteY11" fmla="*/ 0 h 4205053"/>
              <a:gd name="connsiteX12" fmla="*/ 6036697 w 9740488"/>
              <a:gd name="connsiteY12" fmla="*/ 0 h 4205053"/>
              <a:gd name="connsiteX13" fmla="*/ 6792241 w 9740488"/>
              <a:gd name="connsiteY13" fmla="*/ 0 h 4205053"/>
              <a:gd name="connsiteX14" fmla="*/ 7176640 w 9740488"/>
              <a:gd name="connsiteY14" fmla="*/ 0 h 4205053"/>
              <a:gd name="connsiteX15" fmla="*/ 8024969 w 9740488"/>
              <a:gd name="connsiteY15" fmla="*/ 0 h 4205053"/>
              <a:gd name="connsiteX16" fmla="*/ 8780513 w 9740488"/>
              <a:gd name="connsiteY16" fmla="*/ 0 h 4205053"/>
              <a:gd name="connsiteX17" fmla="*/ 9509546 w 9740488"/>
              <a:gd name="connsiteY17" fmla="*/ 0 h 4205053"/>
              <a:gd name="connsiteX18" fmla="*/ 9740488 w 9740488"/>
              <a:gd name="connsiteY18" fmla="*/ 230942 h 4205053"/>
              <a:gd name="connsiteX19" fmla="*/ 9740488 w 9740488"/>
              <a:gd name="connsiteY19" fmla="*/ 817372 h 4205053"/>
              <a:gd name="connsiteX20" fmla="*/ 9740488 w 9740488"/>
              <a:gd name="connsiteY20" fmla="*/ 1516097 h 4205053"/>
              <a:gd name="connsiteX21" fmla="*/ 9740488 w 9740488"/>
              <a:gd name="connsiteY21" fmla="*/ 2065095 h 4205053"/>
              <a:gd name="connsiteX22" fmla="*/ 9740488 w 9740488"/>
              <a:gd name="connsiteY22" fmla="*/ 2651525 h 4205053"/>
              <a:gd name="connsiteX23" fmla="*/ 9740488 w 9740488"/>
              <a:gd name="connsiteY23" fmla="*/ 3312818 h 4205053"/>
              <a:gd name="connsiteX24" fmla="*/ 9740488 w 9740488"/>
              <a:gd name="connsiteY24" fmla="*/ 3974111 h 4205053"/>
              <a:gd name="connsiteX25" fmla="*/ 9509546 w 9740488"/>
              <a:gd name="connsiteY25" fmla="*/ 4205053 h 4205053"/>
              <a:gd name="connsiteX26" fmla="*/ 8846789 w 9740488"/>
              <a:gd name="connsiteY26" fmla="*/ 4205053 h 4205053"/>
              <a:gd name="connsiteX27" fmla="*/ 8276817 w 9740488"/>
              <a:gd name="connsiteY27" fmla="*/ 4205053 h 4205053"/>
              <a:gd name="connsiteX28" fmla="*/ 7521274 w 9740488"/>
              <a:gd name="connsiteY28" fmla="*/ 4205053 h 4205053"/>
              <a:gd name="connsiteX29" fmla="*/ 6765730 w 9740488"/>
              <a:gd name="connsiteY29" fmla="*/ 4205053 h 4205053"/>
              <a:gd name="connsiteX30" fmla="*/ 6381331 w 9740488"/>
              <a:gd name="connsiteY30" fmla="*/ 4205053 h 4205053"/>
              <a:gd name="connsiteX31" fmla="*/ 5718574 w 9740488"/>
              <a:gd name="connsiteY31" fmla="*/ 4205053 h 4205053"/>
              <a:gd name="connsiteX32" fmla="*/ 5055816 w 9740488"/>
              <a:gd name="connsiteY32" fmla="*/ 4205053 h 4205053"/>
              <a:gd name="connsiteX33" fmla="*/ 4207487 w 9740488"/>
              <a:gd name="connsiteY33" fmla="*/ 4205053 h 4205053"/>
              <a:gd name="connsiteX34" fmla="*/ 3730301 w 9740488"/>
              <a:gd name="connsiteY34" fmla="*/ 4205053 h 4205053"/>
              <a:gd name="connsiteX35" fmla="*/ 3160330 w 9740488"/>
              <a:gd name="connsiteY35" fmla="*/ 4205053 h 4205053"/>
              <a:gd name="connsiteX36" fmla="*/ 2497572 w 9740488"/>
              <a:gd name="connsiteY36" fmla="*/ 4205053 h 4205053"/>
              <a:gd name="connsiteX37" fmla="*/ 1649243 w 9740488"/>
              <a:gd name="connsiteY37" fmla="*/ 4205053 h 4205053"/>
              <a:gd name="connsiteX38" fmla="*/ 1172058 w 9740488"/>
              <a:gd name="connsiteY38" fmla="*/ 4205053 h 4205053"/>
              <a:gd name="connsiteX39" fmla="*/ 230942 w 9740488"/>
              <a:gd name="connsiteY39" fmla="*/ 4205053 h 4205053"/>
              <a:gd name="connsiteX40" fmla="*/ 0 w 9740488"/>
              <a:gd name="connsiteY40" fmla="*/ 3974111 h 4205053"/>
              <a:gd name="connsiteX41" fmla="*/ 0 w 9740488"/>
              <a:gd name="connsiteY41" fmla="*/ 3387681 h 4205053"/>
              <a:gd name="connsiteX42" fmla="*/ 0 w 9740488"/>
              <a:gd name="connsiteY42" fmla="*/ 2876115 h 4205053"/>
              <a:gd name="connsiteX43" fmla="*/ 0 w 9740488"/>
              <a:gd name="connsiteY43" fmla="*/ 2177390 h 4205053"/>
              <a:gd name="connsiteX44" fmla="*/ 0 w 9740488"/>
              <a:gd name="connsiteY44" fmla="*/ 1516097 h 4205053"/>
              <a:gd name="connsiteX45" fmla="*/ 0 w 9740488"/>
              <a:gd name="connsiteY45" fmla="*/ 892235 h 4205053"/>
              <a:gd name="connsiteX46" fmla="*/ 0 w 9740488"/>
              <a:gd name="connsiteY46" fmla="*/ 230942 h 420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9740488" h="4205053" extrusionOk="0">
                <a:moveTo>
                  <a:pt x="0" y="230942"/>
                </a:moveTo>
                <a:cubicBezTo>
                  <a:pt x="3583" y="127213"/>
                  <a:pt x="77593" y="-1897"/>
                  <a:pt x="230942" y="0"/>
                </a:cubicBezTo>
                <a:cubicBezTo>
                  <a:pt x="336022" y="-14606"/>
                  <a:pt x="461633" y="-16388"/>
                  <a:pt x="615341" y="0"/>
                </a:cubicBezTo>
                <a:cubicBezTo>
                  <a:pt x="769049" y="16388"/>
                  <a:pt x="1043998" y="-20212"/>
                  <a:pt x="1463671" y="0"/>
                </a:cubicBezTo>
                <a:cubicBezTo>
                  <a:pt x="1883344" y="20212"/>
                  <a:pt x="1749331" y="-1189"/>
                  <a:pt x="1848070" y="0"/>
                </a:cubicBezTo>
                <a:cubicBezTo>
                  <a:pt x="1946809" y="1189"/>
                  <a:pt x="2295585" y="-31230"/>
                  <a:pt x="2603614" y="0"/>
                </a:cubicBezTo>
                <a:cubicBezTo>
                  <a:pt x="2911643" y="31230"/>
                  <a:pt x="3051297" y="-10980"/>
                  <a:pt x="3266371" y="0"/>
                </a:cubicBezTo>
                <a:cubicBezTo>
                  <a:pt x="3481445" y="10980"/>
                  <a:pt x="3690754" y="525"/>
                  <a:pt x="3836342" y="0"/>
                </a:cubicBezTo>
                <a:cubicBezTo>
                  <a:pt x="3981930" y="-525"/>
                  <a:pt x="4119353" y="-8455"/>
                  <a:pt x="4220742" y="0"/>
                </a:cubicBezTo>
                <a:cubicBezTo>
                  <a:pt x="4322131" y="8455"/>
                  <a:pt x="4550287" y="14078"/>
                  <a:pt x="4697927" y="0"/>
                </a:cubicBezTo>
                <a:cubicBezTo>
                  <a:pt x="4845567" y="-14078"/>
                  <a:pt x="4989709" y="774"/>
                  <a:pt x="5175112" y="0"/>
                </a:cubicBezTo>
                <a:cubicBezTo>
                  <a:pt x="5360516" y="-774"/>
                  <a:pt x="5464955" y="-12105"/>
                  <a:pt x="5559512" y="0"/>
                </a:cubicBezTo>
                <a:cubicBezTo>
                  <a:pt x="5654069" y="12105"/>
                  <a:pt x="5909046" y="-21997"/>
                  <a:pt x="6036697" y="0"/>
                </a:cubicBezTo>
                <a:cubicBezTo>
                  <a:pt x="6164348" y="21997"/>
                  <a:pt x="6622315" y="-27097"/>
                  <a:pt x="6792241" y="0"/>
                </a:cubicBezTo>
                <a:cubicBezTo>
                  <a:pt x="6962167" y="27097"/>
                  <a:pt x="7077510" y="-16868"/>
                  <a:pt x="7176640" y="0"/>
                </a:cubicBezTo>
                <a:cubicBezTo>
                  <a:pt x="7275770" y="16868"/>
                  <a:pt x="7802484" y="17321"/>
                  <a:pt x="8024969" y="0"/>
                </a:cubicBezTo>
                <a:cubicBezTo>
                  <a:pt x="8247454" y="-17321"/>
                  <a:pt x="8602964" y="8127"/>
                  <a:pt x="8780513" y="0"/>
                </a:cubicBezTo>
                <a:cubicBezTo>
                  <a:pt x="8958062" y="-8127"/>
                  <a:pt x="9317023" y="14318"/>
                  <a:pt x="9509546" y="0"/>
                </a:cubicBezTo>
                <a:cubicBezTo>
                  <a:pt x="9650568" y="12454"/>
                  <a:pt x="9759037" y="83774"/>
                  <a:pt x="9740488" y="230942"/>
                </a:cubicBezTo>
                <a:cubicBezTo>
                  <a:pt x="9749977" y="391113"/>
                  <a:pt x="9746772" y="576559"/>
                  <a:pt x="9740488" y="817372"/>
                </a:cubicBezTo>
                <a:cubicBezTo>
                  <a:pt x="9734205" y="1058185"/>
                  <a:pt x="9765679" y="1292518"/>
                  <a:pt x="9740488" y="1516097"/>
                </a:cubicBezTo>
                <a:cubicBezTo>
                  <a:pt x="9715297" y="1739677"/>
                  <a:pt x="9739720" y="1869336"/>
                  <a:pt x="9740488" y="2065095"/>
                </a:cubicBezTo>
                <a:cubicBezTo>
                  <a:pt x="9741256" y="2260854"/>
                  <a:pt x="9735645" y="2452674"/>
                  <a:pt x="9740488" y="2651525"/>
                </a:cubicBezTo>
                <a:cubicBezTo>
                  <a:pt x="9745332" y="2850376"/>
                  <a:pt x="9760013" y="3124898"/>
                  <a:pt x="9740488" y="3312818"/>
                </a:cubicBezTo>
                <a:cubicBezTo>
                  <a:pt x="9720963" y="3500738"/>
                  <a:pt x="9739161" y="3803498"/>
                  <a:pt x="9740488" y="3974111"/>
                </a:cubicBezTo>
                <a:cubicBezTo>
                  <a:pt x="9769944" y="4106446"/>
                  <a:pt x="9632295" y="4211594"/>
                  <a:pt x="9509546" y="4205053"/>
                </a:cubicBezTo>
                <a:cubicBezTo>
                  <a:pt x="9201557" y="4234903"/>
                  <a:pt x="8990559" y="4204106"/>
                  <a:pt x="8846789" y="4205053"/>
                </a:cubicBezTo>
                <a:cubicBezTo>
                  <a:pt x="8703019" y="4206000"/>
                  <a:pt x="8527719" y="4212034"/>
                  <a:pt x="8276817" y="4205053"/>
                </a:cubicBezTo>
                <a:cubicBezTo>
                  <a:pt x="8025915" y="4198072"/>
                  <a:pt x="7753457" y="4196768"/>
                  <a:pt x="7521274" y="4205053"/>
                </a:cubicBezTo>
                <a:cubicBezTo>
                  <a:pt x="7289091" y="4213338"/>
                  <a:pt x="7036633" y="4216752"/>
                  <a:pt x="6765730" y="4205053"/>
                </a:cubicBezTo>
                <a:cubicBezTo>
                  <a:pt x="6494827" y="4193354"/>
                  <a:pt x="6473346" y="4192055"/>
                  <a:pt x="6381331" y="4205053"/>
                </a:cubicBezTo>
                <a:cubicBezTo>
                  <a:pt x="6289316" y="4218051"/>
                  <a:pt x="5946559" y="4184127"/>
                  <a:pt x="5718574" y="4205053"/>
                </a:cubicBezTo>
                <a:cubicBezTo>
                  <a:pt x="5490589" y="4225979"/>
                  <a:pt x="5345202" y="4235164"/>
                  <a:pt x="5055816" y="4205053"/>
                </a:cubicBezTo>
                <a:cubicBezTo>
                  <a:pt x="4766430" y="4174942"/>
                  <a:pt x="4486445" y="4228531"/>
                  <a:pt x="4207487" y="4205053"/>
                </a:cubicBezTo>
                <a:cubicBezTo>
                  <a:pt x="3928529" y="4181575"/>
                  <a:pt x="3957590" y="4198667"/>
                  <a:pt x="3730301" y="4205053"/>
                </a:cubicBezTo>
                <a:cubicBezTo>
                  <a:pt x="3503012" y="4211439"/>
                  <a:pt x="3322071" y="4182450"/>
                  <a:pt x="3160330" y="4205053"/>
                </a:cubicBezTo>
                <a:cubicBezTo>
                  <a:pt x="2998589" y="4227656"/>
                  <a:pt x="2809218" y="4217302"/>
                  <a:pt x="2497572" y="4205053"/>
                </a:cubicBezTo>
                <a:cubicBezTo>
                  <a:pt x="2185926" y="4192804"/>
                  <a:pt x="1862092" y="4208744"/>
                  <a:pt x="1649243" y="4205053"/>
                </a:cubicBezTo>
                <a:cubicBezTo>
                  <a:pt x="1436394" y="4201362"/>
                  <a:pt x="1362023" y="4189697"/>
                  <a:pt x="1172058" y="4205053"/>
                </a:cubicBezTo>
                <a:cubicBezTo>
                  <a:pt x="982094" y="4220409"/>
                  <a:pt x="594850" y="4158173"/>
                  <a:pt x="230942" y="4205053"/>
                </a:cubicBezTo>
                <a:cubicBezTo>
                  <a:pt x="93878" y="4202549"/>
                  <a:pt x="5728" y="4090245"/>
                  <a:pt x="0" y="3974111"/>
                </a:cubicBezTo>
                <a:cubicBezTo>
                  <a:pt x="-27785" y="3831536"/>
                  <a:pt x="-15789" y="3554196"/>
                  <a:pt x="0" y="3387681"/>
                </a:cubicBezTo>
                <a:cubicBezTo>
                  <a:pt x="15789" y="3221166"/>
                  <a:pt x="-6996" y="3075372"/>
                  <a:pt x="0" y="2876115"/>
                </a:cubicBezTo>
                <a:cubicBezTo>
                  <a:pt x="6996" y="2676858"/>
                  <a:pt x="9956" y="2505483"/>
                  <a:pt x="0" y="2177390"/>
                </a:cubicBezTo>
                <a:cubicBezTo>
                  <a:pt x="-9956" y="1849297"/>
                  <a:pt x="-14871" y="1829578"/>
                  <a:pt x="0" y="1516097"/>
                </a:cubicBezTo>
                <a:cubicBezTo>
                  <a:pt x="14871" y="1202616"/>
                  <a:pt x="16144" y="1130114"/>
                  <a:pt x="0" y="892235"/>
                </a:cubicBezTo>
                <a:cubicBezTo>
                  <a:pt x="-16144" y="654356"/>
                  <a:pt x="13690" y="460647"/>
                  <a:pt x="0" y="230942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2762497311">
                  <a:prstGeom prst="roundRect">
                    <a:avLst>
                      <a:gd name="adj" fmla="val 5492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CA4902C-6477-CB05-FDF5-0FC422FE7F9E}"/>
              </a:ext>
            </a:extLst>
          </p:cNvPr>
          <p:cNvCxnSpPr>
            <a:cxnSpLocks/>
            <a:stCxn id="2" idx="1"/>
            <a:endCxn id="4" idx="0"/>
          </p:cNvCxnSpPr>
          <p:nvPr/>
        </p:nvCxnSpPr>
        <p:spPr>
          <a:xfrm flipH="1">
            <a:off x="2647115" y="2699030"/>
            <a:ext cx="2347912" cy="863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599C351-A8D4-42D0-AD2E-FCEA11E7155A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>
            <a:off x="5885615" y="3037167"/>
            <a:ext cx="0" cy="525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E70B020-B94A-22E5-F6E4-DFBE2485FA79}"/>
              </a:ext>
            </a:extLst>
          </p:cNvPr>
          <p:cNvCxnSpPr>
            <a:cxnSpLocks/>
            <a:stCxn id="2" idx="3"/>
            <a:endCxn id="9" idx="0"/>
          </p:cNvCxnSpPr>
          <p:nvPr/>
        </p:nvCxnSpPr>
        <p:spPr>
          <a:xfrm>
            <a:off x="6776202" y="2699030"/>
            <a:ext cx="2347913" cy="863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E5FFEC0-9C65-A015-B326-C4AB15C1A2C1}"/>
              </a:ext>
            </a:extLst>
          </p:cNvPr>
          <p:cNvSpPr/>
          <p:nvPr/>
        </p:nvSpPr>
        <p:spPr>
          <a:xfrm>
            <a:off x="7937501" y="1843700"/>
            <a:ext cx="2921000" cy="67627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Local PC or Server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16561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D55BB7-FAA1-AFBD-160E-F6441AE2A2BC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DF7479-2D6B-87B3-BE5E-12C033AC1783}"/>
              </a:ext>
            </a:extLst>
          </p:cNvPr>
          <p:cNvSpPr txBox="1"/>
          <p:nvPr/>
        </p:nvSpPr>
        <p:spPr>
          <a:xfrm>
            <a:off x="506933" y="847053"/>
            <a:ext cx="11166258" cy="882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가상환경은 프로젝트별로 독립적인 환경을 만들어주는 도구</a:t>
            </a:r>
            <a:endParaRPr lang="en-US" altLang="ko-KR" sz="1800" b="0" i="0" u="none" strike="noStrike" baseline="0" dirty="0">
              <a:solidFill>
                <a:srgbClr val="00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ko-KR" altLang="en-US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프로젝트 간 라이브러리 버전 충돌을 피하고 라이브러리들을 유연하게 관리할 수 있도록 </a:t>
            </a:r>
            <a:r>
              <a:rPr kumimoji="0" lang="ko-KR" altLang="en-US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해줌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D85D7-425C-4E5C-B690-E375A990AB93}"/>
              </a:ext>
            </a:extLst>
          </p:cNvPr>
          <p:cNvSpPr txBox="1"/>
          <p:nvPr/>
        </p:nvSpPr>
        <p:spPr>
          <a:xfrm>
            <a:off x="228599" y="183284"/>
            <a:ext cx="3498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Python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가상환경</a:t>
            </a:r>
          </a:p>
        </p:txBody>
      </p:sp>
    </p:spTree>
    <p:extLst>
      <p:ext uri="{BB962C8B-B14F-4D97-AF65-F5344CB8AC3E}">
        <p14:creationId xmlns:p14="http://schemas.microsoft.com/office/powerpoint/2010/main" val="11194671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DF7479-2D6B-87B3-BE5E-12C033AC1783}"/>
              </a:ext>
            </a:extLst>
          </p:cNvPr>
          <p:cNvSpPr txBox="1"/>
          <p:nvPr/>
        </p:nvSpPr>
        <p:spPr>
          <a:xfrm>
            <a:off x="506933" y="847053"/>
            <a:ext cx="11166258" cy="467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주요 명령어는 다음과 같다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D85D7-425C-4E5C-B690-E375A990AB93}"/>
              </a:ext>
            </a:extLst>
          </p:cNvPr>
          <p:cNvSpPr txBox="1"/>
          <p:nvPr/>
        </p:nvSpPr>
        <p:spPr>
          <a:xfrm>
            <a:off x="228599" y="183284"/>
            <a:ext cx="2743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09.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github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연동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44417B1-67B8-1B57-A842-06DBF3798741}"/>
              </a:ext>
            </a:extLst>
          </p:cNvPr>
          <p:cNvGraphicFramePr>
            <a:graphicFrameLocks noGrp="1"/>
          </p:cNvGraphicFramePr>
          <p:nvPr/>
        </p:nvGraphicFramePr>
        <p:xfrm>
          <a:off x="581572" y="1495434"/>
          <a:ext cx="10943678" cy="81747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817472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git config --global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user.email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“your_email@email.com”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git config --global user.name “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yourusername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”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8FDCA0D-3D6E-D94A-18F9-D8009BF9F4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211516"/>
              </p:ext>
            </p:extLst>
          </p:nvPr>
        </p:nvGraphicFramePr>
        <p:xfrm>
          <a:off x="581572" y="3250879"/>
          <a:ext cx="10943678" cy="115125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git add . 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git commit -m “your message” 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git push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E5B10E4-D0E0-DFBA-CD63-A5CA836615B3}"/>
              </a:ext>
            </a:extLst>
          </p:cNvPr>
          <p:cNvSpPr txBox="1"/>
          <p:nvPr/>
        </p:nvSpPr>
        <p:spPr>
          <a:xfrm>
            <a:off x="506933" y="2418150"/>
            <a:ext cx="11166258" cy="465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git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설정을 변경하는 것으로 전역으로 사용자의 이름과 이메일 주소를 설정 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일종의 로그인 기능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C87E39B-882B-7927-C9F6-15CC83F7CB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700984"/>
              </p:ext>
            </p:extLst>
          </p:nvPr>
        </p:nvGraphicFramePr>
        <p:xfrm>
          <a:off x="552216" y="4522553"/>
          <a:ext cx="1094367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8458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159094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명령어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git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add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코드 수정 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변경 사항을 모두 준비하는 단계를 말하며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`.`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은 현재 디렉토리를 의미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git commit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이전 단계에서 변경 사항으로 새로운 변경 사항으로 새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커밋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git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push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커밋된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변경 사항을 원격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Git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저장소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Github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에 업로드 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63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5262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E615867-3D54-4008-B974-53085925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2717511" y="2333138"/>
            <a:ext cx="67569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강의 대상 및 목적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9043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D85D7-425C-4E5C-B690-E375A990AB93}"/>
              </a:ext>
            </a:extLst>
          </p:cNvPr>
          <p:cNvSpPr txBox="1"/>
          <p:nvPr/>
        </p:nvSpPr>
        <p:spPr>
          <a:xfrm>
            <a:off x="228599" y="183284"/>
            <a:ext cx="2743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09.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github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연동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647A53-7B53-948E-C992-FDA6B1273193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</p:spTree>
    <p:extLst>
      <p:ext uri="{BB962C8B-B14F-4D97-AF65-F5344CB8AC3E}">
        <p14:creationId xmlns:p14="http://schemas.microsoft.com/office/powerpoint/2010/main" val="925554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D85D7-425C-4E5C-B690-E375A990AB93}"/>
              </a:ext>
            </a:extLst>
          </p:cNvPr>
          <p:cNvSpPr txBox="1"/>
          <p:nvPr/>
        </p:nvSpPr>
        <p:spPr>
          <a:xfrm>
            <a:off x="228599" y="183284"/>
            <a:ext cx="4568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Python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라이브러리 설치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724296F-F79D-8876-2694-DCC8EE119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254419"/>
              </p:ext>
            </p:extLst>
          </p:nvPr>
        </p:nvGraphicFramePr>
        <p:xfrm>
          <a:off x="581572" y="1495434"/>
          <a:ext cx="10943678" cy="46730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467307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pip install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name_of_library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1B86410-DCBB-F492-3A11-B9CD7F5E7745}"/>
              </a:ext>
            </a:extLst>
          </p:cNvPr>
          <p:cNvSpPr txBox="1"/>
          <p:nvPr/>
        </p:nvSpPr>
        <p:spPr>
          <a:xfrm>
            <a:off x="506933" y="847053"/>
            <a:ext cx="11166258" cy="467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Python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라이브러리 설치방법 </a:t>
            </a:r>
            <a:r>
              <a:rPr lang="en-US" altLang="ko-KR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(pip)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D17E506-BF1A-A51B-8E02-5E3967915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927216"/>
              </p:ext>
            </p:extLst>
          </p:nvPr>
        </p:nvGraphicFramePr>
        <p:xfrm>
          <a:off x="581572" y="2984997"/>
          <a:ext cx="10943678" cy="46730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467307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pip install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name_of_library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==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버전번호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A191D5C-DC3D-A6B6-AA74-B6149288A9D9}"/>
              </a:ext>
            </a:extLst>
          </p:cNvPr>
          <p:cNvSpPr txBox="1"/>
          <p:nvPr/>
        </p:nvSpPr>
        <p:spPr>
          <a:xfrm>
            <a:off x="506933" y="2336616"/>
            <a:ext cx="11166258" cy="467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Python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라이브러리 설치방법 </a:t>
            </a:r>
            <a:r>
              <a:rPr lang="en-US" altLang="ko-KR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특정버전</a:t>
            </a:r>
            <a:r>
              <a:rPr lang="en-US" altLang="ko-KR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05B858B-4708-C079-2B95-CEF37BBB31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606065"/>
              </p:ext>
            </p:extLst>
          </p:nvPr>
        </p:nvGraphicFramePr>
        <p:xfrm>
          <a:off x="587510" y="4938079"/>
          <a:ext cx="10943678" cy="46730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467307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pip install -r requirements.txt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0444820-FDA1-E2A4-8937-1D4461A29598}"/>
              </a:ext>
            </a:extLst>
          </p:cNvPr>
          <p:cNvSpPr txBox="1"/>
          <p:nvPr/>
        </p:nvSpPr>
        <p:spPr>
          <a:xfrm>
            <a:off x="506933" y="3870327"/>
            <a:ext cx="11166258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Python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라이브러리 설치방법 </a:t>
            </a:r>
            <a:r>
              <a:rPr lang="en-US" altLang="ko-KR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(requirements.txt)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requirements.txt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파일에 설치할 라이브러리 목록을 작성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0744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D85D7-425C-4E5C-B690-E375A990AB93}"/>
              </a:ext>
            </a:extLst>
          </p:cNvPr>
          <p:cNvSpPr txBox="1"/>
          <p:nvPr/>
        </p:nvSpPr>
        <p:spPr>
          <a:xfrm>
            <a:off x="228599" y="183284"/>
            <a:ext cx="4568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Python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라이브러리 설치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043988-A7B3-94EC-5BFA-BF596DCA3615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</p:spTree>
    <p:extLst>
      <p:ext uri="{BB962C8B-B14F-4D97-AF65-F5344CB8AC3E}">
        <p14:creationId xmlns:p14="http://schemas.microsoft.com/office/powerpoint/2010/main" val="27835921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E615867-3D54-4008-B974-53085925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2832927" y="2333138"/>
            <a:ext cx="65261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파이썬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기초 문법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95392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파이썬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자료형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213071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숫자형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(Number)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057013"/>
              </p:ext>
            </p:extLst>
          </p:nvPr>
        </p:nvGraphicFramePr>
        <p:xfrm>
          <a:off x="581572" y="1495433"/>
          <a:ext cx="5966373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55589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4510784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항목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표현 예시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정수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2, 3, 123, 1345, 0, -123, -1, -2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실수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(float)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12.34,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456.189, 1.2e+5*, 1.2e-5**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799756" y="1393320"/>
                <a:ext cx="2821029" cy="7546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atin typeface="+mj-lt"/>
                    <a:ea typeface="D2Coding" panose="020B0609020101020101" pitchFamily="49" charset="-127"/>
                    <a:sym typeface="Wingdings 2" panose="05020102010507070707" pitchFamily="18" charset="2"/>
                  </a:rPr>
                  <a:t> </a:t>
                </a:r>
                <a:r>
                  <a:rPr lang="en-US" altLang="ko-KR" sz="1400" dirty="0">
                    <a:latin typeface="+mj-lt"/>
                    <a:ea typeface="D2Coding" panose="020B0609020101020101" pitchFamily="49" charset="-127"/>
                  </a:rPr>
                  <a:t>Scientific Notation</a:t>
                </a:r>
              </a:p>
              <a:p>
                <a:r>
                  <a:rPr lang="en-US" altLang="ko-KR" sz="1400" dirty="0">
                    <a:latin typeface="+mj-lt"/>
                    <a:ea typeface="D2Coding" panose="020B0609020101020101" pitchFamily="49" charset="-127"/>
                  </a:rPr>
                  <a:t>*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400" dirty="0" smtClean="0">
                        <a:latin typeface="+mj-lt"/>
                        <a:ea typeface="D2Coding" panose="020B0609020101020101" pitchFamily="49" charset="-127"/>
                      </a:rPr>
                      <m:t>1.2</m:t>
                    </m:r>
                    <m:r>
                      <m:rPr>
                        <m:nor/>
                      </m:rPr>
                      <a:rPr lang="en-US" altLang="ko-KR" sz="1400" dirty="0" smtClean="0">
                        <a:latin typeface="+mj-lt"/>
                        <a:ea typeface="D2Coding" panose="020B0609020101020101" pitchFamily="49" charset="-127"/>
                      </a:rPr>
                      <m:t>e</m:t>
                    </m:r>
                    <m:r>
                      <m:rPr>
                        <m:nor/>
                      </m:rPr>
                      <a:rPr lang="en-US" altLang="ko-KR" sz="1400" dirty="0" smtClean="0">
                        <a:latin typeface="+mj-lt"/>
                        <a:ea typeface="D2Coding" panose="020B0609020101020101" pitchFamily="49" charset="-127"/>
                      </a:rPr>
                      <m:t>+5 = </m:t>
                    </m:r>
                    <m:r>
                      <a:rPr lang="en-US" altLang="ko-KR" sz="1400" b="0" i="0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1</m:t>
                    </m:r>
                    <m:r>
                      <a:rPr lang="en-US" altLang="ko-KR" sz="1400" b="0" i="0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altLang="ko-KR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=120000</m:t>
                    </m:r>
                  </m:oMath>
                </a14:m>
                <a:endParaRPr lang="ko-KR" altLang="en-US" sz="1400" dirty="0">
                  <a:latin typeface="+mj-lt"/>
                  <a:ea typeface="D2Coding" panose="020B0609020101020101" pitchFamily="49" charset="-127"/>
                </a:endParaRPr>
              </a:p>
              <a:p>
                <a:r>
                  <a:rPr lang="en-US" altLang="ko-KR" sz="1400" dirty="0">
                    <a:latin typeface="+mj-lt"/>
                    <a:ea typeface="D2Coding" panose="020B0609020101020101" pitchFamily="49" charset="-127"/>
                  </a:rPr>
                  <a:t>**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400" dirty="0" smtClean="0">
                        <a:latin typeface="+mj-lt"/>
                        <a:ea typeface="D2Coding" panose="020B0609020101020101" pitchFamily="49" charset="-127"/>
                      </a:rPr>
                      <m:t>1.2</m:t>
                    </m:r>
                    <m:r>
                      <m:rPr>
                        <m:nor/>
                      </m:rPr>
                      <a:rPr lang="en-US" altLang="ko-KR" sz="1400" dirty="0" smtClean="0">
                        <a:latin typeface="+mj-lt"/>
                        <a:ea typeface="D2Coding" panose="020B0609020101020101" pitchFamily="49" charset="-127"/>
                      </a:rPr>
                      <m:t>e</m:t>
                    </m:r>
                    <m:r>
                      <m:rPr>
                        <m:nor/>
                      </m:rPr>
                      <a:rPr lang="en-US" altLang="ko-KR" sz="1400" b="0" i="0" dirty="0" smtClean="0">
                        <a:latin typeface="+mj-lt"/>
                        <a:ea typeface="D2Coding" panose="020B0609020101020101" pitchFamily="49" charset="-127"/>
                      </a:rPr>
                      <m:t>−</m:t>
                    </m:r>
                    <m:r>
                      <m:rPr>
                        <m:nor/>
                      </m:rPr>
                      <a:rPr lang="en-US" altLang="ko-KR" sz="1400" dirty="0" smtClean="0">
                        <a:latin typeface="+mj-lt"/>
                        <a:ea typeface="D2Coding" panose="020B0609020101020101" pitchFamily="49" charset="-127"/>
                      </a:rPr>
                      <m:t>5 = </m:t>
                    </m:r>
                    <m:r>
                      <a:rPr lang="en-US" altLang="ko-KR" sz="1400" b="0" i="0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1</m:t>
                    </m:r>
                    <m:r>
                      <a:rPr lang="en-US" altLang="ko-KR" sz="1400" b="0" i="0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−5</m:t>
                        </m:r>
                      </m:sup>
                    </m:sSup>
                    <m:r>
                      <a:rPr lang="en-US" altLang="ko-KR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=0.000012</m:t>
                    </m:r>
                  </m:oMath>
                </a14:m>
                <a:endParaRPr lang="ko-KR" altLang="en-US" sz="1400" dirty="0">
                  <a:latin typeface="+mj-lt"/>
                  <a:ea typeface="D2Coding" panose="020B0609020101020101" pitchFamily="49" charset="-127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756" y="1393320"/>
                <a:ext cx="2821029" cy="754694"/>
              </a:xfrm>
              <a:prstGeom prst="rect">
                <a:avLst/>
              </a:prstGeom>
              <a:blipFill>
                <a:blip r:embed="rId2"/>
                <a:stretch>
                  <a:fillRect l="-648" t="-2439" b="-81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477577" y="2748502"/>
            <a:ext cx="192392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문자열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(String)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631277"/>
              </p:ext>
            </p:extLst>
          </p:nvPr>
        </p:nvGraphicFramePr>
        <p:xfrm>
          <a:off x="552216" y="3396882"/>
          <a:ext cx="9830034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8613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343900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기능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정의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더하기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더하기 순서대로 문자열을 하나로 연결한다는 것을 의미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곱하기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문자열을 반복해서 연결하는 것을 의미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인덱싱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특정 위치에 있는 문자만 지정하여 일부를 추출함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인덱스번호는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번째부터 시작함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336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슬라이싱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특정 위치에 있는 범위를 지정하여 전체 또는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 이상의 문자를 추출함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63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59498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문자열 주요 메서드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3156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메서드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임의의 문자열이 저장된 객체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049100"/>
              </p:ext>
            </p:extLst>
          </p:nvPr>
        </p:nvGraphicFramePr>
        <p:xfrm>
          <a:off x="581572" y="1495433"/>
          <a:ext cx="10943678" cy="4079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69880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273798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메서드 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a.count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(‘p’)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특정 문자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(‘p’)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몇 개가 있는지 확인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a.find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(‘p’)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특정 문자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(‘p’)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첫번째로 등장한 위치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인덱스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번호를 확인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a.upper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영어 문자를 대문자로 변환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a.lower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영어 문자를 소문자로 변환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5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a.lstrip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문자열 왼쪽에 있는 공백 제거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8143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a.rstrip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문자열 오른쪽에 있는 공백 제거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3271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a.strip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문자열 양쪽에 있는 공백 제거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222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a.replace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(“x”, “y”)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문자열에 포함된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를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 변경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8043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‘,’join(a)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기존 문자열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(a)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 특정 문자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,)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를 문자열 사이마다 삽입할 수 있음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38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a.split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조건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문자열을 특정 조건에 따라 나눠서 다수의 문자열로 구성된 리스트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자료형으로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변경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7611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2850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80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리스트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6720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리스트는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숫자형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문자열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자료형을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하나의 집합으로 구성할 수 있음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371063"/>
              </p:ext>
            </p:extLst>
          </p:nvPr>
        </p:nvGraphicFramePr>
        <p:xfrm>
          <a:off x="581572" y="1495433"/>
          <a:ext cx="10943678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[2,4,6,8,10]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빅데이터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분석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기사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[1, 2, 3, [‘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빅데이터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분석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기사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’]] # 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중첩리스트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(Nested List)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빅데이터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분석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기사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1, 2, 3]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3867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81572" y="3490182"/>
            <a:ext cx="915507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문자열과 마찬가지로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더하기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곱하기 같은 사칙연산을 활용해서 리스트를 합치거나 반복 가능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190406"/>
              </p:ext>
            </p:extLst>
          </p:nvPr>
        </p:nvGraphicFramePr>
        <p:xfrm>
          <a:off x="581572" y="4138562"/>
          <a:ext cx="10943678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 = [1, 2, 3]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 = [4, 5, 6]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 = a + b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c * 3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print(d)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386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09755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80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리스트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22931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문자열과 마찬가지로 인덱싱과 </a:t>
            </a:r>
            <a:r>
              <a:rPr lang="ko-KR" altLang="en-US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슬라이싱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가능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중첩된 리스트에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대해서도 인덱싱과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슬라이싱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가능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14268"/>
              </p:ext>
            </p:extLst>
          </p:nvPr>
        </p:nvGraphicFramePr>
        <p:xfrm>
          <a:off x="581572" y="1878837"/>
          <a:ext cx="10943678" cy="1874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 = [1, 2, 3, [“a”, “b”, “c”, “d”]]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print(a)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:  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print(a[3][0]) #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중첩된 리스트 인덱싱 및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슬라이싱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18276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37902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[1, 2, 3, ['a', 'b', 'c', 'd']]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600" b="0" dirty="0">
                          <a:solidFill>
                            <a:schemeClr val="dk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629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26059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857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리스트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메서드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990439"/>
              </p:ext>
            </p:extLst>
          </p:nvPr>
        </p:nvGraphicFramePr>
        <p:xfrm>
          <a:off x="581572" y="1495433"/>
          <a:ext cx="10943678" cy="2966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5652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87153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메서드 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a.append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리스트의 맨 마지막 요소 위치에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라는 요소를 추가한다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a.sort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리스트의 요소들을 정렬하는 함수가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a.index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리스트 내의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값의 위치에 해당하는 인덱스 값을 반환한다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a.insert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y)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값은 인덱스 번호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값은 특정 값으로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x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인덱스 위치에 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값을 추가한다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5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a.remove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는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특정값을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의미하며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리스트에서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값을 제거한다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8143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a.pop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는 인덱스 번호를 의미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리스트에서 해당 인덱스의 값을 반환하며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리스트에서 제거한다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3271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a.count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특정요소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개수를 계산한다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22216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361829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임의의 리스트가 저장된 객체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1814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93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튜플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(Tuple) </a:t>
            </a:r>
            <a:r>
              <a:rPr lang="ko-KR" altLang="en-US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75697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튜플과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리스트는 비슷한 역할을 수행함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대괄호가 아닌 소괄호를 사용해야 함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241663"/>
              </p:ext>
            </p:extLst>
          </p:nvPr>
        </p:nvGraphicFramePr>
        <p:xfrm>
          <a:off x="581572" y="1495433"/>
          <a:ext cx="10943678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(1,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2, 3)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(1, )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1, 2, 3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(1, 2, 3, (‘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빅데이터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분석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기사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’)) # 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중첩튜플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(Nested Tuple)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빅데이터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분석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기사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1, 2, 3)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3867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81572" y="3490182"/>
            <a:ext cx="8945077" cy="2077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리스트와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마찬가지로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더하기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곱하기 같은 사칙연산을 활용해서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튜플을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합치거나 반복 가능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인덱싱과 </a:t>
            </a:r>
            <a:r>
              <a:rPr lang="ko-KR" altLang="en-US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슬라이싱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가능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리스트와의 가장 큰 차이점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리스트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요소의 생성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삭제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수정 가능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튜플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요소 변경 불가능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8440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61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강의 주요 대상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8A1C78-DC95-91C9-CC39-7A284EF2C5E2}"/>
              </a:ext>
            </a:extLst>
          </p:cNvPr>
          <p:cNvSpPr txBox="1"/>
          <p:nvPr/>
        </p:nvSpPr>
        <p:spPr>
          <a:xfrm>
            <a:off x="1062201" y="2990322"/>
            <a:ext cx="1944763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입문자</a:t>
            </a:r>
            <a:endParaRPr lang="ko-KR" altLang="en-US" sz="54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98C07E-327F-553F-4E26-0BF244685DB7}"/>
              </a:ext>
            </a:extLst>
          </p:cNvPr>
          <p:cNvSpPr txBox="1"/>
          <p:nvPr/>
        </p:nvSpPr>
        <p:spPr>
          <a:xfrm>
            <a:off x="4061619" y="2990322"/>
            <a:ext cx="3241272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국비교육생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8E79E1-4968-F02B-F7F4-3D9DBE65825F}"/>
              </a:ext>
            </a:extLst>
          </p:cNvPr>
          <p:cNvSpPr txBox="1"/>
          <p:nvPr/>
        </p:nvSpPr>
        <p:spPr>
          <a:xfrm>
            <a:off x="8130382" y="2990322"/>
            <a:ext cx="3241272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취업준비생</a:t>
            </a:r>
          </a:p>
        </p:txBody>
      </p:sp>
    </p:spTree>
    <p:extLst>
      <p:ext uri="{BB962C8B-B14F-4D97-AF65-F5344CB8AC3E}">
        <p14:creationId xmlns:p14="http://schemas.microsoft.com/office/powerpoint/2010/main" val="6729228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157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05.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딕셔너리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(Dictionary </a:t>
            </a:r>
            <a:r>
              <a:rPr lang="ko-KR" altLang="en-US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자료형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47186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키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(Key)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값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(Value)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이루어진 </a:t>
            </a:r>
            <a:r>
              <a:rPr lang="ko-KR" altLang="en-US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자료형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120967"/>
              </p:ext>
            </p:extLst>
          </p:nvPr>
        </p:nvGraphicFramePr>
        <p:xfrm>
          <a:off x="581572" y="1495433"/>
          <a:ext cx="10943678" cy="370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{‘name’ : ‘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evan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‘age’ : 30, ‘birth’ : [4, 30]}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2006128"/>
            <a:ext cx="508581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Value 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값을 구하기 위해서는 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Key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활용해야 함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747765"/>
              </p:ext>
            </p:extLst>
          </p:nvPr>
        </p:nvGraphicFramePr>
        <p:xfrm>
          <a:off x="581572" y="2653814"/>
          <a:ext cx="10943678" cy="1874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 = {'name' : '</a:t>
                      </a:r>
                      <a:r>
                        <a:rPr lang="en-US" altLang="ko-KR" sz="1600" b="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evan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', 'age' : 30, 'birth' : [4, 30]}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print(a['name'])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:  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print(a['birth'])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18276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37902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evan</a:t>
                      </a:r>
                      <a:r>
                        <a:rPr lang="en-US" altLang="ko-KR" sz="1600" dirty="0"/>
                        <a:t>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[4, 30]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629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19403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6468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05.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딕셔너리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(Dictionary </a:t>
            </a:r>
            <a:r>
              <a:rPr lang="ko-KR" altLang="en-US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자료형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-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메서드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37866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메서드는 다음과 같음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a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임의의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딕셔너리로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저장된 객체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752560"/>
              </p:ext>
            </p:extLst>
          </p:nvPr>
        </p:nvGraphicFramePr>
        <p:xfrm>
          <a:off x="581572" y="1495433"/>
          <a:ext cx="10943678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5652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87153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메서드 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a.keys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딕셔너리의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(Key)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리스트를 추출할 수 있음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a.values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딕셔너리의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값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(Value)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리스트를 추출할 수 있음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a.items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딕셔너리의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Key,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Value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를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튜플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구조로 묶고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리스트로 추출할 수 있음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a.get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(x, y)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딕셔너리의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키가 존재하지 않을 때 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 반환하도록 처리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55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92563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파이썬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제어문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901080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If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 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조건문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1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테스트하여 참이면 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if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아니면 </a:t>
            </a:r>
            <a:r>
              <a:rPr lang="en-US" altLang="ko-KR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elif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조건문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2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테스트하여 참이면 코드 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065266"/>
              </p:ext>
            </p:extLst>
          </p:nvPr>
        </p:nvGraphicFramePr>
        <p:xfrm>
          <a:off x="581572" y="1495433"/>
          <a:ext cx="10943678" cy="4079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if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조건문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실행 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#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들여쓰기는 공백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(Spacebar)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또는 탭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(Tab)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실행 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elif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조건문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실행 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38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실행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0547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else: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2230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7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실행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940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8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실행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0521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9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 =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[1, 2, 3]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509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3048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97530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파이썬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제어문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2058577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조건문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작성 방법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874963"/>
              </p:ext>
            </p:extLst>
          </p:nvPr>
        </p:nvGraphicFramePr>
        <p:xfrm>
          <a:off x="581572" y="1495433"/>
          <a:ext cx="10943678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1432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429353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조건문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표현 방법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조건문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의미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 &lt; 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보다 작다면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 &gt; y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보다 크다면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 == y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같다면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!= 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같지 않다면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5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&gt;= 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보다 크거나 같다면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81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 &lt;= y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보다 작거나 같다면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8701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5836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파이썬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제어문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295946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조건문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비교 연산자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(AND)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818161"/>
              </p:ext>
            </p:extLst>
          </p:nvPr>
        </p:nvGraphicFramePr>
        <p:xfrm>
          <a:off x="581572" y="1495433"/>
          <a:ext cx="477420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91400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591400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  <a:gridCol w="1591400">
                  <a:extLst>
                    <a:ext uri="{9D8B030D-6E8A-4147-A177-3AD203B41FA5}">
                      <a16:colId xmlns:a16="http://schemas.microsoft.com/office/drawing/2014/main" val="3426626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Y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Result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81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870172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6733562" y="847053"/>
            <a:ext cx="279595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조건문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비교 연산자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(OR)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099234"/>
              </p:ext>
            </p:extLst>
          </p:nvPr>
        </p:nvGraphicFramePr>
        <p:xfrm>
          <a:off x="6808201" y="1495433"/>
          <a:ext cx="477420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91400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591400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  <a:gridCol w="1591400">
                  <a:extLst>
                    <a:ext uri="{9D8B030D-6E8A-4147-A177-3AD203B41FA5}">
                      <a16:colId xmlns:a16="http://schemas.microsoft.com/office/drawing/2014/main" val="3426626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Y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Result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81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870172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81572" y="3490182"/>
            <a:ext cx="2828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not x : x</a:t>
            </a:r>
            <a:r>
              <a:rPr lang="ko-KR" altLang="en-US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 거짓이면 참이다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64747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파이썬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제어문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750397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while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반복문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조건문이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참인 동안에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while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아래의 문장을 반복해서 수행함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79395"/>
              </p:ext>
            </p:extLst>
          </p:nvPr>
        </p:nvGraphicFramePr>
        <p:xfrm>
          <a:off x="581572" y="1495433"/>
          <a:ext cx="10943678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r>
                        <a:rPr lang="en-US" altLang="ko-KR" sz="1600" b="1" baseline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while a &lt; 3: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print(f’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현재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값은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{a}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입니다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.’)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a = a + 1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38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0547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7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print(“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종료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“)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2230411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917285"/>
              </p:ext>
            </p:extLst>
          </p:nvPr>
        </p:nvGraphicFramePr>
        <p:xfrm>
          <a:off x="581572" y="4091313"/>
          <a:ext cx="10943678" cy="1249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4048443490"/>
                    </a:ext>
                  </a:extLst>
                </a:gridCol>
              </a:tblGrid>
              <a:tr h="1827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011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현재 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값은 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 </a:t>
                      </a: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입니다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현재 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값은 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</a:t>
                      </a: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입니다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현재 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값은 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</a:t>
                      </a: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입니다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종료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14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3743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파이썬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제어문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04635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for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반복문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리스트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문자열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튜플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등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0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번째 인덱스부터 마지막 인덱스까지 차례로 변수에 대입되어 명령문이 실행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418830"/>
              </p:ext>
            </p:extLst>
          </p:nvPr>
        </p:nvGraphicFramePr>
        <p:xfrm>
          <a:off x="581572" y="1495433"/>
          <a:ext cx="10943678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numbers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[100, 200, 300]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for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in numbers: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print(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38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print(“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종료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“)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2230411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607392"/>
              </p:ext>
            </p:extLst>
          </p:nvPr>
        </p:nvGraphicFramePr>
        <p:xfrm>
          <a:off x="581572" y="3720473"/>
          <a:ext cx="10943678" cy="1249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4048443490"/>
                    </a:ext>
                  </a:extLst>
                </a:gridCol>
              </a:tblGrid>
              <a:tr h="1827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011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100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200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300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종료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14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6722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288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사용자 정의 함수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982512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def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함수 이름을 임의로 만들고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이름 뒤 괄호 안의 매개변수는 입력으로 전달되는 값을 받는 변수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178142"/>
              </p:ext>
            </p:extLst>
          </p:nvPr>
        </p:nvGraphicFramePr>
        <p:xfrm>
          <a:off x="581572" y="1495433"/>
          <a:ext cx="10943678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def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함수이름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매개변수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1,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매개변수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2, …)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…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38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return 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결괏값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2230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89333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D85D7-425C-4E5C-B690-E375A990AB93}"/>
              </a:ext>
            </a:extLst>
          </p:cNvPr>
          <p:cNvSpPr txBox="1"/>
          <p:nvPr/>
        </p:nvSpPr>
        <p:spPr>
          <a:xfrm>
            <a:off x="228599" y="183284"/>
            <a:ext cx="4847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Chapter 03. Python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기초문법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043988-A7B3-94EC-5BFA-BF596DCA3615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</p:spTree>
    <p:extLst>
      <p:ext uri="{BB962C8B-B14F-4D97-AF65-F5344CB8AC3E}">
        <p14:creationId xmlns:p14="http://schemas.microsoft.com/office/powerpoint/2010/main" val="15575482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5505D2-3D4B-4DE6-80FE-06C465CBA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13D911-202B-4710-8554-D7B423191AD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E615867-3D54-4008-B974-53085925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311890" y="2333138"/>
            <a:ext cx="117968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파이썬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데이터 분석 라이브러리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3145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61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강의 주요 성과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BA698F-AFFB-CCCA-6302-E2830D590E9D}"/>
              </a:ext>
            </a:extLst>
          </p:cNvPr>
          <p:cNvSpPr txBox="1"/>
          <p:nvPr/>
        </p:nvSpPr>
        <p:spPr>
          <a:xfrm>
            <a:off x="1709132" y="5248281"/>
            <a:ext cx="2477601" cy="4549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파이썬 기초 문법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DD3533-9FBE-7F74-B74A-DFE2B8DB4726}"/>
              </a:ext>
            </a:extLst>
          </p:cNvPr>
          <p:cNvSpPr txBox="1"/>
          <p:nvPr/>
        </p:nvSpPr>
        <p:spPr>
          <a:xfrm>
            <a:off x="2559685" y="4393541"/>
            <a:ext cx="3254096" cy="5198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기초통계</a:t>
            </a:r>
            <a:r>
              <a:rPr lang="en-US" altLang="ko-KR" sz="3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, </a:t>
            </a:r>
            <a:r>
              <a:rPr lang="ko-KR" altLang="en-US" sz="32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머신러닝</a:t>
            </a:r>
            <a:endParaRPr lang="ko-KR" altLang="en-US" sz="32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D55145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92398D-5C1D-CC11-BFFF-9C9E038393A9}"/>
              </a:ext>
            </a:extLst>
          </p:cNvPr>
          <p:cNvSpPr txBox="1"/>
          <p:nvPr/>
        </p:nvSpPr>
        <p:spPr>
          <a:xfrm>
            <a:off x="4031562" y="3613712"/>
            <a:ext cx="4024500" cy="5849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Streamlit</a:t>
            </a:r>
            <a:r>
              <a:rPr lang="en-US" altLang="ko-KR" sz="3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ko-KR" altLang="en-US" sz="3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대시보드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8F8B58-EC49-E5DF-0772-CF6EE2DF57E5}"/>
              </a:ext>
            </a:extLst>
          </p:cNvPr>
          <p:cNvSpPr txBox="1"/>
          <p:nvPr/>
        </p:nvSpPr>
        <p:spPr>
          <a:xfrm>
            <a:off x="4995858" y="2768865"/>
            <a:ext cx="5975034" cy="64985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4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Google Cloud Platform</a:t>
            </a:r>
            <a:endParaRPr lang="ko-KR" altLang="en-US" sz="40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D55145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C5BE6B-3AAE-F4DA-0CCE-2BD9D167D78C}"/>
              </a:ext>
            </a:extLst>
          </p:cNvPr>
          <p:cNvSpPr txBox="1"/>
          <p:nvPr/>
        </p:nvSpPr>
        <p:spPr>
          <a:xfrm>
            <a:off x="5013228" y="1203230"/>
            <a:ext cx="2632131" cy="7148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4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포트폴리오</a:t>
            </a:r>
          </a:p>
        </p:txBody>
      </p:sp>
    </p:spTree>
    <p:extLst>
      <p:ext uri="{BB962C8B-B14F-4D97-AF65-F5344CB8AC3E}">
        <p14:creationId xmlns:p14="http://schemas.microsoft.com/office/powerpoint/2010/main" val="10023134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9080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Series vs </a:t>
            </a:r>
            <a:r>
              <a:rPr lang="en-US" altLang="ko-KR" sz="1600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endParaRPr lang="en-US" altLang="ko-KR" sz="1600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en-US" altLang="ko-KR" sz="16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Series : 1</a:t>
            </a:r>
            <a:r>
              <a:rPr kumimoji="0" lang="ko-KR" altLang="en-US" sz="16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배열의 형태를 가진 자료 구조</a:t>
            </a:r>
            <a:r>
              <a:rPr kumimoji="0" lang="en-US" altLang="ko-KR" sz="16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</a:t>
            </a:r>
            <a:r>
              <a:rPr kumimoji="0" lang="en-US" altLang="ko-KR" sz="1600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index</a:t>
            </a:r>
            <a:r>
              <a:rPr kumimoji="0" lang="ko-KR" altLang="en-US" sz="1600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</a:t>
            </a:r>
            <a:r>
              <a:rPr kumimoji="0" lang="en-US" altLang="ko-KR" sz="1600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value </a:t>
            </a:r>
            <a:r>
              <a:rPr kumimoji="0" lang="ko-KR" altLang="en-US" sz="1600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확인 가능</a:t>
            </a:r>
            <a:endParaRPr kumimoji="0" lang="en-US" altLang="ko-KR" sz="1600" b="0" i="0" u="none" strike="noStrike" kern="1200" cap="none" spc="0" normalizeH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aseline="0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en-US" altLang="ko-KR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: 2</a:t>
            </a:r>
            <a:r>
              <a:rPr lang="ko-KR" altLang="en-US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행렬 구조의 테이블 형태로 구성</a:t>
            </a:r>
            <a:r>
              <a:rPr lang="en-US" altLang="ko-KR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index</a:t>
            </a:r>
            <a:r>
              <a:rPr lang="ko-KR" altLang="en-US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복수의 컬럼</a:t>
            </a:r>
            <a:r>
              <a:rPr lang="en-US" altLang="ko-KR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(Column)</a:t>
            </a:r>
            <a:r>
              <a:rPr lang="ko-KR" altLang="en-US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 존재함 </a:t>
            </a:r>
            <a:endParaRPr lang="en-US" altLang="ko-KR" sz="1600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096" y="2169993"/>
            <a:ext cx="6831723" cy="40007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14096" y="6293374"/>
            <a:ext cx="5570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출처 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: https://www.w3resource.com/w3r_images/pandas-data-structure.svg</a:t>
            </a:r>
            <a:endParaRPr lang="ko-KR" altLang="en-US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87886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263411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컬럼의 데이터 확인 및 변경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9140431-D5CA-2E9E-A4F3-D377DA1F6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110476"/>
              </p:ext>
            </p:extLst>
          </p:nvPr>
        </p:nvGraphicFramePr>
        <p:xfrm>
          <a:off x="602593" y="1413744"/>
          <a:ext cx="10943679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2776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415915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정수형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소수점을 가지지 않은 숫자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float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실수형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소수점 이하의 값을 가진 숫자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bool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부울형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True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혹은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 이루어짐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datetime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날짜와 시간 표현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5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category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카테고리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범주형 변수일 경우 사용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81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object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문자열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&amp;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복합형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위의 형식으로 정할 수 없거나 여러 형식이 섞여 있는 경우 사용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55184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992380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Series vs </a:t>
            </a:r>
            <a:r>
              <a:rPr lang="en-US" altLang="ko-KR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en-US" altLang="ko-K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Series : 1</a:t>
            </a:r>
            <a:r>
              <a:rPr kumimoji="0" lang="ko-KR" altLang="en-US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배열의 형태를 가진 자료 구조</a:t>
            </a:r>
            <a:r>
              <a:rPr kumimoji="0" lang="en-US" altLang="ko-K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</a:t>
            </a:r>
            <a:r>
              <a:rPr kumimoji="0" lang="en-US" altLang="ko-KR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index</a:t>
            </a:r>
            <a:r>
              <a:rPr kumimoji="0" lang="ko-KR" altLang="en-US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</a:t>
            </a:r>
            <a:r>
              <a:rPr kumimoji="0" lang="en-US" altLang="ko-KR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value </a:t>
            </a:r>
            <a:r>
              <a:rPr kumimoji="0" lang="ko-KR" altLang="en-US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확인 가능</a:t>
            </a:r>
            <a:endParaRPr kumimoji="0" lang="en-US" altLang="ko-KR" b="0" i="0" u="none" strike="noStrike" kern="1200" cap="none" spc="0" normalizeH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aseline="0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: 2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행렬 구조의 테이블 형태로 구성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index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복수의 컬럼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(Column)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 존재함 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살펴보기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data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pandas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의미한다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45256"/>
              </p:ext>
            </p:extLst>
          </p:nvPr>
        </p:nvGraphicFramePr>
        <p:xfrm>
          <a:off x="602593" y="2701982"/>
          <a:ext cx="10943679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09076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34603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data.head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(n)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데이터프레임의 첫번째 행부터 순차적으로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개까지의 행을 반환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data.tail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(n)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데이터프레임의 마지막 행부터 역순으로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개까지의 행을 반환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data.shape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데이터프레임의 행과 컬럼 정보를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튜플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형태로 반환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data.info()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데이터프레임의 컬럼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Non-Null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개수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컬럼의 타입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5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data.describe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컬럼별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숫자형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데이터의 개수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평균값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표준편차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최솟값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사분위수값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최댓값을 표현함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81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value_counts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해당 컬럼 값의 유형과 건수를 확인할 수 있음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데이터의 분포도를 확인하는 데 유용함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0894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9923807" cy="2960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Series vs </a:t>
            </a:r>
            <a:r>
              <a:rPr lang="en-US" altLang="ko-KR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en-US" altLang="ko-K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Series : 1</a:t>
            </a:r>
            <a:r>
              <a:rPr kumimoji="0" lang="ko-KR" altLang="en-US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배열의 형태를 가진 자료 구조</a:t>
            </a:r>
            <a:r>
              <a:rPr kumimoji="0" lang="en-US" altLang="ko-K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</a:t>
            </a:r>
            <a:r>
              <a:rPr kumimoji="0" lang="en-US" altLang="ko-KR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index</a:t>
            </a:r>
            <a:r>
              <a:rPr kumimoji="0" lang="ko-KR" altLang="en-US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</a:t>
            </a:r>
            <a:r>
              <a:rPr kumimoji="0" lang="en-US" altLang="ko-KR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value </a:t>
            </a:r>
            <a:r>
              <a:rPr kumimoji="0" lang="ko-KR" altLang="en-US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확인 가능</a:t>
            </a:r>
            <a:endParaRPr kumimoji="0" lang="en-US" altLang="ko-KR" b="0" i="0" u="none" strike="noStrike" kern="1200" cap="none" spc="0" normalizeH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aseline="0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: 2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행렬 구조의 테이블 형태로 구성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index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복수의 컬럼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(Column)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 존재함 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살펴보기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data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pandas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의미한다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</a:t>
            </a: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작업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컬럼 생성과 수정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데이터프레임 데이터 삭제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89249"/>
              </p:ext>
            </p:extLst>
          </p:nvPr>
        </p:nvGraphicFramePr>
        <p:xfrm>
          <a:off x="676165" y="3948477"/>
          <a:ext cx="10943678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data.drop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(“column1”, axis=1) # column1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삭제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data.drop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([“column1”, “column2”],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axis=1) # column1, column2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삭제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data.drop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([0, 1, 2],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axis=0) #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행 인덱스 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0, 1, 2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삭제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21149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9923807" cy="3376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Series vs </a:t>
            </a:r>
            <a:r>
              <a:rPr lang="en-US" altLang="ko-KR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en-US" altLang="ko-K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Series : 1</a:t>
            </a:r>
            <a:r>
              <a:rPr kumimoji="0" lang="ko-KR" altLang="en-US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배열의 형태를 가진 자료 구조</a:t>
            </a:r>
            <a:r>
              <a:rPr kumimoji="0" lang="en-US" altLang="ko-K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</a:t>
            </a:r>
            <a:r>
              <a:rPr kumimoji="0" lang="en-US" altLang="ko-KR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index</a:t>
            </a:r>
            <a:r>
              <a:rPr kumimoji="0" lang="ko-KR" altLang="en-US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</a:t>
            </a:r>
            <a:r>
              <a:rPr kumimoji="0" lang="en-US" altLang="ko-KR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value </a:t>
            </a:r>
            <a:r>
              <a:rPr kumimoji="0" lang="ko-KR" altLang="en-US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확인 가능</a:t>
            </a:r>
            <a:endParaRPr kumimoji="0" lang="en-US" altLang="ko-KR" b="0" i="0" u="none" strike="noStrike" kern="1200" cap="none" spc="0" normalizeH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aseline="0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: 2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행렬 구조의 테이블 형태로 구성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index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복수의 컬럼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(Column)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 존재함 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살펴보기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data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pandas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의미한다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</a:t>
            </a: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작업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컬럼 생성과 수정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데이터프레임 데이터 삭제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조회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컬럼명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슬라이싱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논리형 인덱싱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092669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8D7AE8-E6AC-CFE6-0115-7023D6546311}"/>
              </a:ext>
            </a:extLst>
          </p:cNvPr>
          <p:cNvSpPr txBox="1"/>
          <p:nvPr/>
        </p:nvSpPr>
        <p:spPr>
          <a:xfrm>
            <a:off x="506933" y="847053"/>
            <a:ext cx="6302944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Input/Output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다양한 파일 읽기 및 쓰기 제공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(CSV, JSON, HTML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등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  <a:endParaRPr kumimoji="0" lang="en-US" altLang="ko-KR" b="0" i="0" u="none" strike="noStrike" kern="1200" cap="none" spc="0" normalizeH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aseline="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SAS, SPSS, SQL, Google </a:t>
            </a:r>
            <a:r>
              <a:rPr lang="en-US" altLang="ko-KR" baseline="0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BigQuery</a:t>
            </a:r>
            <a:r>
              <a:rPr lang="en-US" altLang="ko-KR" baseline="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STATA </a:t>
            </a:r>
            <a:r>
              <a:rPr lang="ko-KR" altLang="en-US" baseline="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등도 제공</a:t>
            </a:r>
            <a:endParaRPr lang="ko-KR" altLang="en-US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7568B2D-E474-AE33-7AAE-CEC865E99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755700"/>
              </p:ext>
            </p:extLst>
          </p:nvPr>
        </p:nvGraphicFramePr>
        <p:xfrm>
          <a:off x="1055076" y="2286968"/>
          <a:ext cx="10280180" cy="2966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2539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4327393">
                  <a:extLst>
                    <a:ext uri="{9D8B030D-6E8A-4147-A177-3AD203B41FA5}">
                      <a16:colId xmlns:a16="http://schemas.microsoft.com/office/drawing/2014/main" val="725889201"/>
                    </a:ext>
                  </a:extLst>
                </a:gridCol>
                <a:gridCol w="4327393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파일구분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Reading Data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Writing Data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CSV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pd.read_csv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DataFrame.to_csv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EXCEL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pd.read_excel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DataFrame.to_excel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JSON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pd.read_json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DataFrame.to_json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HTML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pd.read_html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DataFrame.to_html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5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SQL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pd.read_sql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DataFrame.to_sql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81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Parquet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pd.read_parquet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DataFrame.to_parquet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HDFT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pd.read_hdf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DataFrame.to_hdf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4876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02439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983235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iloc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vs </a:t>
            </a:r>
            <a:r>
              <a:rPr lang="en-US" altLang="ko-KR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loc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차이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325962"/>
              </p:ext>
            </p:extLst>
          </p:nvPr>
        </p:nvGraphicFramePr>
        <p:xfrm>
          <a:off x="865352" y="1449267"/>
          <a:ext cx="10033876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01693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016938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iloc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loc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Integer-location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based (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위치 기반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Label(s)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or Boolean Array based (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명칭 기반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data.iloc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row_index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column_index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data.loc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row_label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column_label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14833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input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형태</a:t>
                      </a:r>
                      <a:endParaRPr lang="en-US" altLang="ko-KR" sz="16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 integer</a:t>
                      </a:r>
                    </a:p>
                    <a:p>
                      <a:pPr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 List or Array [4, 3, 0]</a:t>
                      </a:r>
                    </a:p>
                    <a:p>
                      <a:pPr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 Slicing 1:7</a:t>
                      </a:r>
                    </a:p>
                    <a:p>
                      <a:pPr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 Boolean Array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input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형태</a:t>
                      </a:r>
                      <a:endParaRPr lang="en-US" altLang="ko-KR" sz="16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 Single Label 5, ‘a’</a:t>
                      </a:r>
                    </a:p>
                    <a:p>
                      <a:pPr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 List or Array of Label, [“a”, “b”, “c”]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Slicing ‘a’ : ’c’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32955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2746265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정렬 및 집계함수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565008"/>
              </p:ext>
            </p:extLst>
          </p:nvPr>
        </p:nvGraphicFramePr>
        <p:xfrm>
          <a:off x="602593" y="1449267"/>
          <a:ext cx="10943679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09076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34603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data.sort_values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Series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정렬을 할 때 사용한다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SQL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order by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키워드와 유사함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data.sum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모든 컬럼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각각 합계가 나타남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966638"/>
              </p:ext>
            </p:extLst>
          </p:nvPr>
        </p:nvGraphicFramePr>
        <p:xfrm>
          <a:off x="581572" y="2702336"/>
          <a:ext cx="10943678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seaborn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as </a:t>
                      </a:r>
                      <a:r>
                        <a:rPr lang="en-US" altLang="ko-KR" sz="1600" b="1" dirty="0" err="1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sns</a:t>
                      </a:r>
                      <a:endParaRPr lang="ko-KR" altLang="en-US" sz="1600" b="1" dirty="0">
                        <a:solidFill>
                          <a:srgbClr val="00B05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iris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sns.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load_dataset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‘iris’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iris[[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sepal_length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sepal_width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petal_length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]].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72" y="3814857"/>
            <a:ext cx="2201592" cy="106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231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396263"/>
              </p:ext>
            </p:extLst>
          </p:nvPr>
        </p:nvGraphicFramePr>
        <p:xfrm>
          <a:off x="602593" y="1449267"/>
          <a:ext cx="10943679" cy="2966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09076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34603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data.sort_values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Series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정렬을 할 때 사용한다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SQL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order by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키워드와 유사함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data.sum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모든 컬럼에 대하여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각각 합계가 나타남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data.min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모든 컬럼에 대하여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최솟값이 나타남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78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data.max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모든 컬럼에 대하여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최댓값이 나타남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1495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data.count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모든 컬럼에 대하여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행의 개수가 나타남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209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data.mean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모든 컬럼에 대하여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평균값이 나타남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974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data.median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모든 컬럼에 대하여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중간값이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나타남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768D6C6-C614-B3C9-1404-5ABD70E20A02}"/>
              </a:ext>
            </a:extLst>
          </p:cNvPr>
          <p:cNvSpPr txBox="1"/>
          <p:nvPr/>
        </p:nvSpPr>
        <p:spPr>
          <a:xfrm>
            <a:off x="506933" y="847053"/>
            <a:ext cx="2746265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정렬 및 집계함수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77302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513835"/>
              </p:ext>
            </p:extLst>
          </p:nvPr>
        </p:nvGraphicFramePr>
        <p:xfrm>
          <a:off x="602593" y="1449267"/>
          <a:ext cx="11225992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02607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323385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describe()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데이터의 기초 통계량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평균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표준편차 각 컬럼의 사분위수 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함수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describe(include=[object])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Object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컬럼에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count, unique, top,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freq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출력함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25214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10882CB-56A6-122D-85C8-52B627F447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161858"/>
              </p:ext>
            </p:extLst>
          </p:nvPr>
        </p:nvGraphicFramePr>
        <p:xfrm>
          <a:off x="595101" y="2748290"/>
          <a:ext cx="5500899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8726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4513634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7D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seaborn </a:t>
                      </a:r>
                      <a:r>
                        <a:rPr lang="en-US" altLang="ko-KR" sz="1600" b="1" dirty="0">
                          <a:solidFill>
                            <a:srgbClr val="007D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sns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fi-FI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iris = sns.</a:t>
                      </a:r>
                      <a:r>
                        <a:rPr lang="fi-FI" altLang="ko-KR" sz="1600" b="1" dirty="0">
                          <a:solidFill>
                            <a:srgbClr val="2A71B8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load_dataset</a:t>
                      </a:r>
                      <a:r>
                        <a:rPr lang="fi-FI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fi-FI" altLang="ko-KR" sz="1600" b="1" dirty="0">
                          <a:solidFill>
                            <a:srgbClr val="C44545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"iris"</a:t>
                      </a:r>
                      <a:r>
                        <a:rPr lang="fi-FI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iris.</a:t>
                      </a:r>
                      <a:r>
                        <a:rPr lang="en-US" altLang="ko-KR" sz="1600" b="1" dirty="0" err="1">
                          <a:solidFill>
                            <a:srgbClr val="2A71B8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describe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(include=[object])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510510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F6C7305-CBA9-3FFF-DE00-3C7168CAB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686" y="3922301"/>
            <a:ext cx="1070073" cy="1420820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6C09076-7D21-75B0-3548-AB643839A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445006"/>
              </p:ext>
            </p:extLst>
          </p:nvPr>
        </p:nvGraphicFramePr>
        <p:xfrm>
          <a:off x="6327686" y="2748290"/>
          <a:ext cx="5500899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8726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4513634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7D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seaborn </a:t>
                      </a:r>
                      <a:r>
                        <a:rPr lang="en-US" altLang="ko-KR" sz="1600" b="1" dirty="0">
                          <a:solidFill>
                            <a:srgbClr val="007D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sns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fi-FI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iris = sns.</a:t>
                      </a:r>
                      <a:r>
                        <a:rPr lang="fi-FI" altLang="ko-KR" sz="1600" b="1" dirty="0">
                          <a:solidFill>
                            <a:srgbClr val="2A71B8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load_dataset</a:t>
                      </a:r>
                      <a:r>
                        <a:rPr lang="fi-FI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fi-FI" altLang="ko-KR" sz="1600" b="1" dirty="0">
                          <a:solidFill>
                            <a:srgbClr val="C44545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"iris"</a:t>
                      </a:r>
                      <a:r>
                        <a:rPr lang="fi-FI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iris.</a:t>
                      </a:r>
                      <a:r>
                        <a:rPr lang="en-US" altLang="ko-KR" sz="1600" b="1" dirty="0" err="1">
                          <a:solidFill>
                            <a:srgbClr val="2A71B8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describe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(include=[object])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510510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FFBB2D05-1880-2E47-C49C-A32E493BB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01" y="4001359"/>
            <a:ext cx="3727422" cy="24849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D70FEDA-95D1-CDC8-99D1-4A9E037B0E3E}"/>
              </a:ext>
            </a:extLst>
          </p:cNvPr>
          <p:cNvSpPr txBox="1"/>
          <p:nvPr/>
        </p:nvSpPr>
        <p:spPr>
          <a:xfrm>
            <a:off x="506933" y="847053"/>
            <a:ext cx="3013967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요약 및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기술통계량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40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21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주요 교재</a:t>
            </a:r>
          </a:p>
        </p:txBody>
      </p:sp>
      <p:pic>
        <p:nvPicPr>
          <p:cNvPr id="2" name="Picture 2" descr="Streamlit으로 프로젝트 한방에 끝내기 with 파이썬">
            <a:extLst>
              <a:ext uri="{FF2B5EF4-FFF2-40B4-BE49-F238E27FC236}">
                <a16:creationId xmlns:a16="http://schemas.microsoft.com/office/drawing/2014/main" id="{575A503E-226D-61D3-E2BA-B7D7EB435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42" y="985519"/>
            <a:ext cx="3690861" cy="52225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323287-61E9-2EFA-61B5-46B31ED42537}"/>
              </a:ext>
            </a:extLst>
          </p:cNvPr>
          <p:cNvSpPr txBox="1"/>
          <p:nvPr/>
        </p:nvSpPr>
        <p:spPr>
          <a:xfrm>
            <a:off x="4953481" y="985519"/>
            <a:ext cx="3926716" cy="26919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2023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년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월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30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일 출간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초판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 marL="800100" lvl="1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파이썬 기초문법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800100" lvl="1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기초통계 및 </a:t>
            </a: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머신러닝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800100" lvl="1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altLang="ko-KR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Streamlit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대시보드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>
              <a:lnSpc>
                <a:spcPct val="110000"/>
              </a:lnSpc>
            </a:pP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2024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년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월 개정판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800100" lvl="1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Google Cloud Platform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배포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800100" lvl="1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altLang="ko-KR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Github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 Actions </a:t>
            </a:r>
          </a:p>
        </p:txBody>
      </p:sp>
    </p:spTree>
    <p:extLst>
      <p:ext uri="{BB962C8B-B14F-4D97-AF65-F5344CB8AC3E}">
        <p14:creationId xmlns:p14="http://schemas.microsoft.com/office/powerpoint/2010/main" val="10053813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89884"/>
              </p:ext>
            </p:extLst>
          </p:nvPr>
        </p:nvGraphicFramePr>
        <p:xfrm>
          <a:off x="602593" y="1449267"/>
          <a:ext cx="11225992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54383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6682154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df.rename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(columns={‘old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name’:’new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name’})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컬럼명을 변경할 때 사용하는 메서드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25214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10882CB-56A6-122D-85C8-52B627F447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73024"/>
              </p:ext>
            </p:extLst>
          </p:nvPr>
        </p:nvGraphicFramePr>
        <p:xfrm>
          <a:off x="595101" y="2531794"/>
          <a:ext cx="11233484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3511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398370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sample_df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sample_df.rename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(columns={'ZN': '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landZone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'})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sample_df.head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51051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D70FEDA-95D1-CDC8-99D1-4A9E037B0E3E}"/>
              </a:ext>
            </a:extLst>
          </p:cNvPr>
          <p:cNvSpPr txBox="1"/>
          <p:nvPr/>
        </p:nvSpPr>
        <p:spPr>
          <a:xfrm>
            <a:off x="506933" y="847053"/>
            <a:ext cx="1299651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rename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F26C561-CB7E-E465-31EF-BA0403143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59" y="3337353"/>
            <a:ext cx="3132376" cy="267359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33941BA-BF2E-F7F5-AA59-F3DFE335F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409" y="3321534"/>
            <a:ext cx="3622798" cy="2689413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94EDEB1D-1F81-5937-516A-70B1EC2B1921}"/>
              </a:ext>
            </a:extLst>
          </p:cNvPr>
          <p:cNvSpPr/>
          <p:nvPr/>
        </p:nvSpPr>
        <p:spPr>
          <a:xfrm>
            <a:off x="4837872" y="4246119"/>
            <a:ext cx="609600" cy="550985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DD50DAB-7E8D-EDFC-7A37-A12DE1E8C982}"/>
              </a:ext>
            </a:extLst>
          </p:cNvPr>
          <p:cNvSpPr/>
          <p:nvPr/>
        </p:nvSpPr>
        <p:spPr>
          <a:xfrm>
            <a:off x="1897380" y="3424788"/>
            <a:ext cx="482405" cy="37592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23985DA-AFA1-EF05-4D1C-58089CC70857}"/>
              </a:ext>
            </a:extLst>
          </p:cNvPr>
          <p:cNvSpPr/>
          <p:nvPr/>
        </p:nvSpPr>
        <p:spPr>
          <a:xfrm>
            <a:off x="7587222" y="3424788"/>
            <a:ext cx="1005793" cy="37592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0200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70FEDA-95D1-CDC8-99D1-4A9E037B0E3E}"/>
              </a:ext>
            </a:extLst>
          </p:cNvPr>
          <p:cNvSpPr txBox="1"/>
          <p:nvPr/>
        </p:nvSpPr>
        <p:spPr>
          <a:xfrm>
            <a:off x="506933" y="847053"/>
            <a:ext cx="4580100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value_counts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() :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고유 값의 개수를 반환함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2722A4D-3AAA-6046-FE93-F8040C2B35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202241"/>
              </p:ext>
            </p:extLst>
          </p:nvPr>
        </p:nvGraphicFramePr>
        <p:xfrm>
          <a:off x="602593" y="1455487"/>
          <a:ext cx="10943679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60669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483010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df.value_counts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(normalize=False)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normalize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 설정 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각 객체는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고유값의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상대적인 비율로 조회됨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131045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B88B3B1-DC56-D999-DE17-95BA5E06F1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706504"/>
              </p:ext>
            </p:extLst>
          </p:nvPr>
        </p:nvGraphicFramePr>
        <p:xfrm>
          <a:off x="595101" y="2337716"/>
          <a:ext cx="5500899" cy="46788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0686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4994031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46788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: 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df_boston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['RAD'].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value_counts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FB6AB42-4A2A-30A5-DCCA-39BEC9B1CF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924659"/>
              </p:ext>
            </p:extLst>
          </p:nvPr>
        </p:nvGraphicFramePr>
        <p:xfrm>
          <a:off x="6413831" y="2337716"/>
          <a:ext cx="5500899" cy="46788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0686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4994031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46788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: 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df_boston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['RAD'].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value_counts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(normalize=True)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730E7A9-5772-78BA-042C-618A8D1E7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93" y="2946150"/>
            <a:ext cx="3898204" cy="309954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E8C7DF9-23C5-9095-213F-D31738A07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831" y="2946150"/>
            <a:ext cx="3384782" cy="309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791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70FEDA-95D1-CDC8-99D1-4A9E037B0E3E}"/>
              </a:ext>
            </a:extLst>
          </p:cNvPr>
          <p:cNvSpPr txBox="1"/>
          <p:nvPr/>
        </p:nvSpPr>
        <p:spPr>
          <a:xfrm>
            <a:off x="506933" y="847053"/>
            <a:ext cx="7665881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isin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() :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필터링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프레임의 각 요소가 값에 포함되어 있는지 판단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2722A4D-3AAA-6046-FE93-F8040C2B35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706361"/>
              </p:ext>
            </p:extLst>
          </p:nvPr>
        </p:nvGraphicFramePr>
        <p:xfrm>
          <a:off x="602593" y="1455487"/>
          <a:ext cx="10943679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60669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483010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df.isin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(values)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values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iterables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(i.e., List), Series(index),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(index &amp; column labels) or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dict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(keys)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131045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ABC5E95-EE77-0EEC-1954-8BA3AABFCE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584913"/>
              </p:ext>
            </p:extLst>
          </p:nvPr>
        </p:nvGraphicFramePr>
        <p:xfrm>
          <a:off x="595101" y="2406407"/>
          <a:ext cx="11233484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3511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398370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numbers = [1.0, 7.0]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filtered_df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df_boston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[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df_boston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['RAD'].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isin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(numbers)]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510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filtered_df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[['CRIM', 'RAD']].head(6)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860673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23EBC409-B8D5-7534-9621-7554678D1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1341"/>
          <a:stretch/>
        </p:blipFill>
        <p:spPr>
          <a:xfrm>
            <a:off x="602593" y="3598841"/>
            <a:ext cx="1906145" cy="292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319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450805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날짜 데이터 처리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날짜와 시간을 다루기 위해서는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datetime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라이브러리 활용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날짜 형식으로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변환방법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(pandas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446943"/>
              </p:ext>
            </p:extLst>
          </p:nvPr>
        </p:nvGraphicFramePr>
        <p:xfrm>
          <a:off x="581572" y="2268703"/>
          <a:ext cx="10943678" cy="38901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38901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[‘date’]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pd.to_datetime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[‘date’], format=“%Y-%m-%d %H:%M:%S”)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75672E-1C1E-42E1-54F8-FB3DEBF25067}"/>
              </a:ext>
            </a:extLst>
          </p:cNvPr>
          <p:cNvSpPr txBox="1"/>
          <p:nvPr/>
        </p:nvSpPr>
        <p:spPr>
          <a:xfrm>
            <a:off x="506933" y="2796438"/>
            <a:ext cx="2876108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datetime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객체 사용 예시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6DC7BF3-160E-6866-1A8F-CBBCAEAAE8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741481"/>
              </p:ext>
            </p:extLst>
          </p:nvPr>
        </p:nvGraphicFramePr>
        <p:xfrm>
          <a:off x="602593" y="3855529"/>
          <a:ext cx="10943679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9858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445098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year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객체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datetime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연도를 추출함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month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객체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datetime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월을 추출함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객체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datetime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일을 추출함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208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hour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객체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datetime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시간을 추출함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758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weekday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객체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datetime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날짜의 요일을 추출함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(Monday = 0, Sunday=6)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22913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그 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https://pandas.pydata.org/docs/reference/series.html#datetimelike-properties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39682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1B8499F-094F-F802-FF2F-B1F6964256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289029"/>
              </p:ext>
            </p:extLst>
          </p:nvPr>
        </p:nvGraphicFramePr>
        <p:xfrm>
          <a:off x="581572" y="3308220"/>
          <a:ext cx="10943678" cy="38901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38901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[‘date’].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dt.</a:t>
                      </a:r>
                      <a:r>
                        <a:rPr lang="en-US" altLang="ko-KR" sz="1600" b="1" dirty="0" err="1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year</a:t>
                      </a:r>
                      <a:endParaRPr lang="ko-KR" altLang="en-US" sz="1600" b="1" dirty="0">
                        <a:solidFill>
                          <a:schemeClr val="accent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07531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68DAB7-0DF2-65D1-1B00-0893B4F1638A}"/>
              </a:ext>
            </a:extLst>
          </p:cNvPr>
          <p:cNvSpPr txBox="1"/>
          <p:nvPr/>
        </p:nvSpPr>
        <p:spPr>
          <a:xfrm>
            <a:off x="506933" y="820600"/>
            <a:ext cx="9209572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Timedelta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 날짜 또는 시간 간의 차이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즉 기간을 표현함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두개의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datetime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컬럼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(i.e.,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출발시간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도착시간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연산 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en-US" altLang="ko-KR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Timedelta</a:t>
            </a:r>
            <a:r>
              <a:rPr lang="en-US" altLang="ko-KR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객체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로 자동 변환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21A19D4-32BC-E452-67D6-436DAFCABF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160573"/>
              </p:ext>
            </p:extLst>
          </p:nvPr>
        </p:nvGraphicFramePr>
        <p:xfrm>
          <a:off x="506933" y="2207737"/>
          <a:ext cx="10943678" cy="38901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38901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이동시간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도착시간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 -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출발시간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681F74A2-4EDB-F89E-D0D8-485D0F75CA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790"/>
          <a:stretch/>
        </p:blipFill>
        <p:spPr>
          <a:xfrm>
            <a:off x="506933" y="2655518"/>
            <a:ext cx="4400347" cy="383438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9EBDE7E-E68F-AEE0-8069-A8862380099F}"/>
              </a:ext>
            </a:extLst>
          </p:cNvPr>
          <p:cNvSpPr/>
          <p:nvPr/>
        </p:nvSpPr>
        <p:spPr>
          <a:xfrm>
            <a:off x="2926080" y="5809129"/>
            <a:ext cx="1183341" cy="13985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0282DD-B941-3D43-544F-3BD935F418A4}"/>
              </a:ext>
            </a:extLst>
          </p:cNvPr>
          <p:cNvSpPr/>
          <p:nvPr/>
        </p:nvSpPr>
        <p:spPr>
          <a:xfrm>
            <a:off x="601980" y="4089866"/>
            <a:ext cx="3441383" cy="2154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7934C13-9393-BDA3-50CD-A23C587D1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030"/>
          <a:stretch/>
        </p:blipFill>
        <p:spPr>
          <a:xfrm>
            <a:off x="5641761" y="4089866"/>
            <a:ext cx="3145003" cy="75800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88820FC-89A8-2D24-76E1-088063C0C04B}"/>
              </a:ext>
            </a:extLst>
          </p:cNvPr>
          <p:cNvSpPr/>
          <p:nvPr/>
        </p:nvSpPr>
        <p:spPr>
          <a:xfrm>
            <a:off x="7937389" y="4673600"/>
            <a:ext cx="825611" cy="1742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0455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68DAB7-0DF2-65D1-1B00-0893B4F1638A}"/>
              </a:ext>
            </a:extLst>
          </p:cNvPr>
          <p:cNvSpPr txBox="1"/>
          <p:nvPr/>
        </p:nvSpPr>
        <p:spPr>
          <a:xfrm>
            <a:off x="506933" y="820600"/>
            <a:ext cx="9209572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Timedelta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 날짜 또는 시간 간의 차이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즉 기간을 표현함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두개의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datetime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컬럼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(i.e.,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출발시간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도착시간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연산 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en-US" altLang="ko-KR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Timedelta</a:t>
            </a:r>
            <a:r>
              <a:rPr lang="en-US" altLang="ko-KR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객체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로 자동 변환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21A19D4-32BC-E452-67D6-436DAFCABF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641507"/>
              </p:ext>
            </p:extLst>
          </p:nvPr>
        </p:nvGraphicFramePr>
        <p:xfrm>
          <a:off x="506933" y="3597069"/>
          <a:ext cx="10943678" cy="38901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38901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이동시간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'].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dt.</a:t>
                      </a:r>
                      <a:r>
                        <a:rPr lang="en-US" altLang="ko-KR" sz="1600" b="1" dirty="0" err="1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days</a:t>
                      </a:r>
                      <a:endParaRPr lang="en-US" altLang="ko-KR" sz="1600" b="1" dirty="0">
                        <a:solidFill>
                          <a:srgbClr val="C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950F02C-E4FC-EB7E-9FB1-932159D19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220312"/>
              </p:ext>
            </p:extLst>
          </p:nvPr>
        </p:nvGraphicFramePr>
        <p:xfrm>
          <a:off x="506933" y="4134233"/>
          <a:ext cx="10943679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4950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7394178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days</a:t>
                      </a:r>
                      <a:endParaRPr lang="ko-KR" altLang="en-US" sz="1600" b="0" dirty="0">
                        <a:solidFill>
                          <a:srgbClr val="C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total_seconds</a:t>
                      </a:r>
                      <a:r>
                        <a:rPr lang="en-US" altLang="ko-KR" sz="1600" b="0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rgbClr val="C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5400(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초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= hours * 3600 + minutes * 60 + seconds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dt.total_seconds</a:t>
                      </a:r>
                      <a:r>
                        <a:rPr lang="en-US" altLang="ko-KR" sz="1600" b="0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 / 60</a:t>
                      </a:r>
                      <a:endParaRPr lang="ko-KR" altLang="en-US" sz="1600" b="0" dirty="0">
                        <a:solidFill>
                          <a:srgbClr val="C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90(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= 5400 / 60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0510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dt.total_seconds</a:t>
                      </a:r>
                      <a:r>
                        <a:rPr lang="en-US" altLang="ko-KR" sz="1600" b="0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 / (60 * 60)</a:t>
                      </a:r>
                      <a:endParaRPr lang="ko-KR" altLang="en-US" sz="1600" b="0" dirty="0">
                        <a:solidFill>
                          <a:srgbClr val="C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1.5(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시간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= 5400 / (60 * 60)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20878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그 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https://pandas.pydata.org/docs/reference/api/pandas.Timedelta.html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396828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12BEB800-092B-43EB-99C2-98A14E5F81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030"/>
          <a:stretch/>
        </p:blipFill>
        <p:spPr>
          <a:xfrm>
            <a:off x="506933" y="2204270"/>
            <a:ext cx="4872081" cy="117426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4233319-73E2-BDE6-9966-F03B747FD0B3}"/>
              </a:ext>
            </a:extLst>
          </p:cNvPr>
          <p:cNvSpPr/>
          <p:nvPr/>
        </p:nvSpPr>
        <p:spPr>
          <a:xfrm>
            <a:off x="4026869" y="3109701"/>
            <a:ext cx="1352145" cy="2688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5186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68DAB7-0DF2-65D1-1B00-0893B4F1638A}"/>
              </a:ext>
            </a:extLst>
          </p:cNvPr>
          <p:cNvSpPr txBox="1"/>
          <p:nvPr/>
        </p:nvSpPr>
        <p:spPr>
          <a:xfrm>
            <a:off x="506933" y="820600"/>
            <a:ext cx="5396029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shift()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인덱스는 그대로 두고 데이터만 이동이 가능함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현재 기준 앞으로 또는 지정된 기간만큼 이동함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21A19D4-32BC-E452-67D6-436DAFCABF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103085"/>
              </p:ext>
            </p:extLst>
          </p:nvPr>
        </p:nvGraphicFramePr>
        <p:xfrm>
          <a:off x="602593" y="3567657"/>
          <a:ext cx="10943678" cy="579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38901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temp_df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['shifted_v1'] =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temp_df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['price'].</a:t>
                      </a:r>
                      <a:r>
                        <a:rPr lang="en-US" altLang="ko-KR" sz="1600" b="1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shift(periods=1, </a:t>
                      </a:r>
                      <a:r>
                        <a:rPr lang="en-US" altLang="ko-KR" sz="1600" b="1" dirty="0" err="1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fill_value</a:t>
                      </a:r>
                      <a:r>
                        <a:rPr lang="en-US" altLang="ko-KR" sz="1600" b="1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=0)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astype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(int)</a:t>
                      </a:r>
                    </a:p>
                    <a:p>
                      <a:pPr algn="l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temp_df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['shifted_v2'] =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temp_df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['price'].</a:t>
                      </a:r>
                      <a:r>
                        <a:rPr lang="en-US" altLang="ko-KR" sz="1600" b="1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shift(periods=2, </a:t>
                      </a:r>
                      <a:r>
                        <a:rPr lang="en-US" altLang="ko-KR" sz="1600" b="1" dirty="0" err="1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fill_value</a:t>
                      </a:r>
                      <a:r>
                        <a:rPr lang="en-US" altLang="ko-KR" sz="1600" b="1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=0)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astype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(int)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B30237F-F81D-24E9-3F49-55F0511C2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93" y="4260873"/>
            <a:ext cx="7668990" cy="1856221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FF3FF5C-03AA-660B-CBFE-D96076A0BB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169711"/>
              </p:ext>
            </p:extLst>
          </p:nvPr>
        </p:nvGraphicFramePr>
        <p:xfrm>
          <a:off x="602593" y="2233578"/>
          <a:ext cx="10943679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88157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355522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df.shift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(periods=1,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fill_value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=object, optional)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periods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shift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이동할 기간의 숫자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양수 또는 음수가 올 수 있음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131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fill_value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shift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실행 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발생할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결측값을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채워주는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scala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833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25869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695657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groupby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원리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42C212F8-CB60-B277-7603-67B5849CB8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761" r="7313" b="4301"/>
          <a:stretch/>
        </p:blipFill>
        <p:spPr>
          <a:xfrm>
            <a:off x="904672" y="1501293"/>
            <a:ext cx="5083603" cy="42963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AB38E4-8BBE-D3A0-5356-6D95483F9BE3}"/>
              </a:ext>
            </a:extLst>
          </p:cNvPr>
          <p:cNvSpPr txBox="1"/>
          <p:nvPr/>
        </p:nvSpPr>
        <p:spPr>
          <a:xfrm>
            <a:off x="807690" y="6078512"/>
            <a:ext cx="59241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https://jakevdp.github.io/blog/2017/03/22/group-by-from-scratch/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122445"/>
              </p:ext>
            </p:extLst>
          </p:nvPr>
        </p:nvGraphicFramePr>
        <p:xfrm>
          <a:off x="6331527" y="1449267"/>
          <a:ext cx="5214745" cy="44500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9807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3316672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count()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값의 개수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sum()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값들의 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min()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최솟값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78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max()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최댓값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1495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평균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209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median()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중앙값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974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std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표준편차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var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분산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055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quantile()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분위수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781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first()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첫번째 값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4900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last()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마지막 값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86600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6331527" y="847053"/>
            <a:ext cx="164019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집계함수 종류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06774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308DC07-FA50-0CF0-6815-F3FB8E48A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59792"/>
              </p:ext>
            </p:extLst>
          </p:nvPr>
        </p:nvGraphicFramePr>
        <p:xfrm>
          <a:off x="676165" y="1413744"/>
          <a:ext cx="5500899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8726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4513634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tips.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groupby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[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‘sex’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‘smoker’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).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agg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mean_bill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= (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total_bill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‘mean’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),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0610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median_tip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(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‘tip’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‘median’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082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).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reset_index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510510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695657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groupby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원리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D3D749-E12C-4869-95B6-4EB10CAC6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817" y="1413744"/>
            <a:ext cx="4405318" cy="22616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73E800-9F86-731B-8C21-480619F2F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645" y="3779333"/>
            <a:ext cx="4454419" cy="2387671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53D8BEF-5828-3EC0-646F-163C9916FF66}"/>
              </a:ext>
            </a:extLst>
          </p:cNvPr>
          <p:cNvSpPr/>
          <p:nvPr/>
        </p:nvSpPr>
        <p:spPr>
          <a:xfrm>
            <a:off x="1618390" y="2522688"/>
            <a:ext cx="1168400" cy="37592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FA2BE77-F704-0614-A149-04D98F9AC872}"/>
              </a:ext>
            </a:extLst>
          </p:cNvPr>
          <p:cNvSpPr/>
          <p:nvPr/>
        </p:nvSpPr>
        <p:spPr>
          <a:xfrm>
            <a:off x="3803904" y="3868741"/>
            <a:ext cx="1131824" cy="37592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9481C74D-5596-2D72-18BB-B86765DA9E11}"/>
              </a:ext>
            </a:extLst>
          </p:cNvPr>
          <p:cNvCxnSpPr/>
          <p:nvPr/>
        </p:nvCxnSpPr>
        <p:spPr>
          <a:xfrm>
            <a:off x="1618390" y="2710648"/>
            <a:ext cx="2185514" cy="1346053"/>
          </a:xfrm>
          <a:prstGeom prst="bentConnector3">
            <a:avLst>
              <a:gd name="adj1" fmla="val -10806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01E3A19-E0EE-AD34-954A-D01BD0C2BBEE}"/>
              </a:ext>
            </a:extLst>
          </p:cNvPr>
          <p:cNvSpPr/>
          <p:nvPr/>
        </p:nvSpPr>
        <p:spPr>
          <a:xfrm>
            <a:off x="1618390" y="2892776"/>
            <a:ext cx="1168400" cy="375920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A99AD42-BE5F-5282-BFAE-4678DC906F0B}"/>
              </a:ext>
            </a:extLst>
          </p:cNvPr>
          <p:cNvSpPr/>
          <p:nvPr/>
        </p:nvSpPr>
        <p:spPr>
          <a:xfrm>
            <a:off x="4972196" y="3868741"/>
            <a:ext cx="1168400" cy="375920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F55B26F8-22C1-FC11-AEF6-AE79BDEDA2E7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 rot="16200000" flipH="1">
            <a:off x="3579471" y="1891815"/>
            <a:ext cx="600045" cy="3353806"/>
          </a:xfrm>
          <a:prstGeom prst="bentConnector3">
            <a:avLst>
              <a:gd name="adj1" fmla="val 76414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26245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007320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데이터프레임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결측치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처리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컬럼에 값이 없는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Null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의미한다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결측치를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처리하지 않으면 작동하지 않으므로 이 값을 반드시 다른 값으로 대체해야 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598FE7C-81DF-B4C2-495C-99986772E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811412"/>
              </p:ext>
            </p:extLst>
          </p:nvPr>
        </p:nvGraphicFramePr>
        <p:xfrm>
          <a:off x="602593" y="2152408"/>
          <a:ext cx="10943679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09076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34603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data.isna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결측치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여부를 확인하는 함수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반환값은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True/False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data.fillna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결측치를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채우는 함수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data.dropna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결측값이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포함된 모든 행을 삭제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CA6D98C-DA81-9347-7B3F-C049F7DAA7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671289"/>
              </p:ext>
            </p:extLst>
          </p:nvPr>
        </p:nvGraphicFramePr>
        <p:xfrm>
          <a:off x="602593" y="3776317"/>
          <a:ext cx="10943678" cy="38901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38901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몸무게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 =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몸무게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'].</a:t>
                      </a:r>
                      <a:r>
                        <a:rPr lang="en-US" altLang="ko-KR" sz="1600" b="0" dirty="0" err="1">
                          <a:solidFill>
                            <a:srgbClr val="2A71B8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fillna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몸무게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'].</a:t>
                      </a:r>
                      <a:r>
                        <a:rPr lang="en-US" altLang="ko-KR" sz="1600" b="0" dirty="0">
                          <a:solidFill>
                            <a:srgbClr val="2A71B8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())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126910ED-965F-F84C-F31B-8FD72ABE3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32" y="4374870"/>
            <a:ext cx="2357822" cy="21148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BA4EDA9-0B67-2AA1-F50E-C80E36F00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572" y="4374870"/>
            <a:ext cx="2357822" cy="209346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0E91A9A-89AF-FABF-826E-171C363A798E}"/>
              </a:ext>
            </a:extLst>
          </p:cNvPr>
          <p:cNvSpPr/>
          <p:nvPr/>
        </p:nvSpPr>
        <p:spPr>
          <a:xfrm>
            <a:off x="1816314" y="5286375"/>
            <a:ext cx="501435" cy="29527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5FDE4B3-AA4C-DBAE-5AD4-C65BA2EB97C2}"/>
              </a:ext>
            </a:extLst>
          </p:cNvPr>
          <p:cNvSpPr/>
          <p:nvPr/>
        </p:nvSpPr>
        <p:spPr>
          <a:xfrm>
            <a:off x="5124664" y="5302250"/>
            <a:ext cx="501435" cy="29527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443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E615867-3D54-4008-B974-53085925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4208303" y="2333138"/>
            <a:ext cx="37753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강사 소개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31779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2686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재구조화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pivot_table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많은 양의 데이터에서 필요한 자료만을 뽑아 데이터를 재구조화 할 수 있음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598FE7C-81DF-B4C2-495C-99986772E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183772"/>
              </p:ext>
            </p:extLst>
          </p:nvPr>
        </p:nvGraphicFramePr>
        <p:xfrm>
          <a:off x="602593" y="1818599"/>
          <a:ext cx="10943679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6777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675908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df.pivot_table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(index=["ID"], columns=["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반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"], values = "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성적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",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aggfunc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="sum")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index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피벗테이블에서 인덱스로 지정할 컬럼의 이름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두 개 이상이면 리스트로 입력할 것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columns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피벗테이블에서 컬럼으로 지정할 컬럼의 이름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범주형 변수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활용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values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피벗테이블에서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columns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값이 될 컬럼의 이름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수치형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변수 활용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99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aggfunc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집계함수를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사용할 경우 지정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13104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93" y="3813348"/>
            <a:ext cx="1403707" cy="2569863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2267747" y="4555453"/>
            <a:ext cx="641708" cy="90054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902" y="4348409"/>
            <a:ext cx="1047896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888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093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재구조화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melt 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피벗테이블의 반대 개념으로 생각하면 된다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598FE7C-81DF-B4C2-495C-99986772E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979894"/>
              </p:ext>
            </p:extLst>
          </p:nvPr>
        </p:nvGraphicFramePr>
        <p:xfrm>
          <a:off x="602593" y="1818599"/>
          <a:ext cx="10943679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9726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2464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df.melt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id_vars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[“ID”],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var_name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“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반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”,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value_name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“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성적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”)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id_vars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피벗 테이블에서 인덱스가 될 컬럼의 이름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var_name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variable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변수의 이름으로 지정할 문자열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선택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value_name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value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변수의 이름으로 지정할 문자열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선택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131045"/>
                  </a:ext>
                </a:extLst>
              </a:tr>
            </a:tbl>
          </a:graphicData>
        </a:graphic>
      </p:graphicFrame>
      <p:sp>
        <p:nvSpPr>
          <p:cNvPr id="8" name="오른쪽 화살표 7"/>
          <p:cNvSpPr/>
          <p:nvPr/>
        </p:nvSpPr>
        <p:spPr>
          <a:xfrm>
            <a:off x="2267747" y="4555453"/>
            <a:ext cx="641708" cy="90054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25" y="4348409"/>
            <a:ext cx="1047896" cy="131463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222" y="4281724"/>
            <a:ext cx="1181265" cy="14480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4738254" y="4404807"/>
            <a:ext cx="61286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주의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기존 테이블에서 집계된 값을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원래값으로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재분리하는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것은 아님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78965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D7BC08-5A4C-7597-7E78-AE0A1A9544F0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E704CF-5172-D863-843F-38DF6B34E183}"/>
              </a:ext>
            </a:extLst>
          </p:cNvPr>
          <p:cNvSpPr txBox="1"/>
          <p:nvPr/>
        </p:nvSpPr>
        <p:spPr>
          <a:xfrm>
            <a:off x="228599" y="183284"/>
            <a:ext cx="3568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Chapter 03. 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86999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2948343" y="2324821"/>
            <a:ext cx="54553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파이썬 시각화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C031B1DD-7119-599F-C9A7-2CE64467F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AutoShape 6" descr="Citing and logo — seaborn 0.13.0 documentation">
            <a:extLst>
              <a:ext uri="{FF2B5EF4-FFF2-40B4-BE49-F238E27FC236}">
                <a16:creationId xmlns:a16="http://schemas.microsoft.com/office/drawing/2014/main" id="{A1058653-F0CD-67EF-2F0F-8159DA84B6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10" descr="Citing and logo — seaborn 0.13.0 documentation">
            <a:extLst>
              <a:ext uri="{FF2B5EF4-FFF2-40B4-BE49-F238E27FC236}">
                <a16:creationId xmlns:a16="http://schemas.microsoft.com/office/drawing/2014/main" id="{54299727-76D2-8457-0609-9F8CCAF80E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421C548D-FFB7-70E9-6737-4B744D963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0026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69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시각화의 중요성</a:t>
            </a:r>
          </a:p>
        </p:txBody>
      </p:sp>
      <p:pic>
        <p:nvPicPr>
          <p:cNvPr id="2" name="Picture 6" descr="https://t1.daumcdn.net/cfile/tistory/2402624054C4EB1629">
            <a:extLst>
              <a:ext uri="{FF2B5EF4-FFF2-40B4-BE49-F238E27FC236}">
                <a16:creationId xmlns:a16="http://schemas.microsoft.com/office/drawing/2014/main" id="{40F1D5C2-281A-E894-FE10-5949B7E5C7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2" t="2040" r="1691" b="2697"/>
          <a:stretch/>
        </p:blipFill>
        <p:spPr bwMode="auto">
          <a:xfrm>
            <a:off x="4521762" y="1677879"/>
            <a:ext cx="2851054" cy="365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7631B2-660A-7F1B-6232-6AC9057F1519}"/>
              </a:ext>
            </a:extLst>
          </p:cNvPr>
          <p:cNvSpPr txBox="1"/>
          <p:nvPr/>
        </p:nvSpPr>
        <p:spPr>
          <a:xfrm>
            <a:off x="4498412" y="5413926"/>
            <a:ext cx="2851054" cy="299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Florence Nightingale (1820 ~ 1910)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14893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69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시각화의 중요성</a:t>
            </a:r>
          </a:p>
        </p:txBody>
      </p:sp>
      <p:pic>
        <p:nvPicPr>
          <p:cNvPr id="4" name="Picture 6" descr="https://t1.daumcdn.net/cfile/tistory/2402624054C4EB1629">
            <a:extLst>
              <a:ext uri="{FF2B5EF4-FFF2-40B4-BE49-F238E27FC236}">
                <a16:creationId xmlns:a16="http://schemas.microsoft.com/office/drawing/2014/main" id="{6035C4DD-36DB-C946-357E-1D219AF2A8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2" t="2040" r="1691" b="2697"/>
          <a:stretch/>
        </p:blipFill>
        <p:spPr bwMode="auto">
          <a:xfrm>
            <a:off x="880369" y="1677879"/>
            <a:ext cx="2851054" cy="365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009F24-215D-5D4C-AFE9-6FC96C9636CB}"/>
              </a:ext>
            </a:extLst>
          </p:cNvPr>
          <p:cNvSpPr txBox="1"/>
          <p:nvPr/>
        </p:nvSpPr>
        <p:spPr>
          <a:xfrm>
            <a:off x="857019" y="5413926"/>
            <a:ext cx="2851054" cy="299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Florence Nightingale (1820 ~ 1910)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正方形/長方形 2">
            <a:extLst>
              <a:ext uri="{FF2B5EF4-FFF2-40B4-BE49-F238E27FC236}">
                <a16:creationId xmlns:a16="http://schemas.microsoft.com/office/drawing/2014/main" id="{F0B5D1F9-379B-B40F-5DBA-00C2F8E2EEE9}"/>
              </a:ext>
            </a:extLst>
          </p:cNvPr>
          <p:cNvSpPr/>
          <p:nvPr/>
        </p:nvSpPr>
        <p:spPr>
          <a:xfrm>
            <a:off x="9570769" y="2832156"/>
            <a:ext cx="1862891" cy="1193687"/>
          </a:xfrm>
          <a:prstGeom prst="rect">
            <a:avLst/>
          </a:prstGeom>
          <a:solidFill>
            <a:srgbClr val="4DABCF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496612442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6778" y="135494"/>
                          <a:pt x="1447157" y="142502"/>
                          <a:pt x="1707977" y="0"/>
                        </a:cubicBezTo>
                        <a:cubicBezTo>
                          <a:pt x="1747377" y="745597"/>
                          <a:pt x="1575000" y="1361882"/>
                          <a:pt x="1707977" y="1707977"/>
                        </a:cubicBezTo>
                        <a:cubicBezTo>
                          <a:pt x="1311991" y="1697271"/>
                          <a:pt x="482124" y="1665451"/>
                          <a:pt x="0" y="1707977"/>
                        </a:cubicBezTo>
                        <a:cubicBezTo>
                          <a:pt x="-152819" y="1074451"/>
                          <a:pt x="150631" y="531904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614112" y="47911"/>
                          <a:pt x="994278" y="55312"/>
                          <a:pt x="1707977" y="0"/>
                        </a:cubicBezTo>
                        <a:cubicBezTo>
                          <a:pt x="1854007" y="258347"/>
                          <a:pt x="1570266" y="873089"/>
                          <a:pt x="1707977" y="1707977"/>
                        </a:cubicBezTo>
                        <a:cubicBezTo>
                          <a:pt x="1013658" y="1555990"/>
                          <a:pt x="660999" y="1772954"/>
                          <a:pt x="0" y="1707977"/>
                        </a:cubicBezTo>
                        <a:cubicBezTo>
                          <a:pt x="131729" y="1084136"/>
                          <a:pt x="35064" y="4093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통계학자</a:t>
            </a:r>
            <a:endParaRPr kumimoji="0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+mn-cs"/>
            </a:endParaRPr>
          </a:p>
        </p:txBody>
      </p:sp>
      <p:sp>
        <p:nvSpPr>
          <p:cNvPr id="9" name="正方形/長方形 2">
            <a:extLst>
              <a:ext uri="{FF2B5EF4-FFF2-40B4-BE49-F238E27FC236}">
                <a16:creationId xmlns:a16="http://schemas.microsoft.com/office/drawing/2014/main" id="{D8F29822-A980-7CB2-1E47-3341CE76C8B5}"/>
              </a:ext>
            </a:extLst>
          </p:cNvPr>
          <p:cNvSpPr/>
          <p:nvPr/>
        </p:nvSpPr>
        <p:spPr>
          <a:xfrm>
            <a:off x="4264310" y="2832156"/>
            <a:ext cx="1862891" cy="1193687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간호사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크림전쟁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)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+mn-cs"/>
            </a:endParaRPr>
          </a:p>
        </p:txBody>
      </p:sp>
      <p:sp>
        <p:nvSpPr>
          <p:cNvPr id="10" name="正方形/長方形 2">
            <a:extLst>
              <a:ext uri="{FF2B5EF4-FFF2-40B4-BE49-F238E27FC236}">
                <a16:creationId xmlns:a16="http://schemas.microsoft.com/office/drawing/2014/main" id="{4A13A0EB-7563-00FE-E628-15543793490C}"/>
              </a:ext>
            </a:extLst>
          </p:cNvPr>
          <p:cNvSpPr/>
          <p:nvPr/>
        </p:nvSpPr>
        <p:spPr>
          <a:xfrm>
            <a:off x="6917539" y="2832155"/>
            <a:ext cx="1862891" cy="1193687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저술활동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간호를 위하여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)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46324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69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시각화의 중요성</a:t>
            </a:r>
          </a:p>
        </p:txBody>
      </p:sp>
      <p:pic>
        <p:nvPicPr>
          <p:cNvPr id="2" name="Picture 6" descr="https://t1.daumcdn.net/cfile/tistory/2402624054C4EB1629">
            <a:extLst>
              <a:ext uri="{FF2B5EF4-FFF2-40B4-BE49-F238E27FC236}">
                <a16:creationId xmlns:a16="http://schemas.microsoft.com/office/drawing/2014/main" id="{79CB328C-82BC-0D56-02D5-D5E13403EE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2" t="2040" r="1691" b="2697"/>
          <a:stretch/>
        </p:blipFill>
        <p:spPr bwMode="auto">
          <a:xfrm>
            <a:off x="880369" y="1677879"/>
            <a:ext cx="2851054" cy="365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D28408-D218-AC24-94F3-3406C8C9B50C}"/>
              </a:ext>
            </a:extLst>
          </p:cNvPr>
          <p:cNvSpPr txBox="1"/>
          <p:nvPr/>
        </p:nvSpPr>
        <p:spPr>
          <a:xfrm>
            <a:off x="857019" y="5413926"/>
            <a:ext cx="2851054" cy="299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_Pro Medium" panose="00000600000000000000" pitchFamily="50" charset="-127"/>
              </a:rPr>
              <a:t>Florence Nightingale (1820 ~ 1910)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1" name="Picture 2" descr="https://upload.wikimedia.org/wikipedia/commons/thumb/1/17/Nightingale-mortality.jpg/1920px-Nightingale-mortality.jpg">
            <a:extLst>
              <a:ext uri="{FF2B5EF4-FFF2-40B4-BE49-F238E27FC236}">
                <a16:creationId xmlns:a16="http://schemas.microsoft.com/office/drawing/2014/main" id="{530F992B-3FC0-3B82-5B96-9A666F191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702" y="1677879"/>
            <a:ext cx="7739637" cy="423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C08036-6D28-EB38-01CA-EF214A48B676}"/>
              </a:ext>
            </a:extLst>
          </p:cNvPr>
          <p:cNvSpPr txBox="1"/>
          <p:nvPr/>
        </p:nvSpPr>
        <p:spPr>
          <a:xfrm>
            <a:off x="3919702" y="5929081"/>
            <a:ext cx="6751320" cy="299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_Pro Medium" panose="00000600000000000000" pitchFamily="50" charset="-127"/>
              </a:rPr>
              <a:t>출처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_Pro Medium" panose="00000600000000000000" pitchFamily="50" charset="-127"/>
              </a:rPr>
              <a:t>: https://commons.wikimedia.org/wiki/File:Nightingale-mortality.jpg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4E53507-F6EE-0453-ADBE-C1487D4C4D0B}"/>
              </a:ext>
            </a:extLst>
          </p:cNvPr>
          <p:cNvGrpSpPr/>
          <p:nvPr/>
        </p:nvGrpSpPr>
        <p:grpSpPr>
          <a:xfrm>
            <a:off x="4438294" y="964022"/>
            <a:ext cx="6702452" cy="713857"/>
            <a:chOff x="4438294" y="964022"/>
            <a:chExt cx="6702452" cy="71385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3B29F6-E696-9BB7-E559-2882C3833588}"/>
                </a:ext>
              </a:extLst>
            </p:cNvPr>
            <p:cNvSpPr txBox="1"/>
            <p:nvPr/>
          </p:nvSpPr>
          <p:spPr>
            <a:xfrm>
              <a:off x="5157538" y="969993"/>
              <a:ext cx="49346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_Pro Bold" panose="00000800000000000000" pitchFamily="50" charset="-127"/>
                </a:rPr>
                <a:t>“</a:t>
              </a:r>
              <a:endPara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D80055-066E-22AB-DC29-F29A77D08A7B}"/>
                </a:ext>
              </a:extLst>
            </p:cNvPr>
            <p:cNvSpPr txBox="1"/>
            <p:nvPr/>
          </p:nvSpPr>
          <p:spPr>
            <a:xfrm>
              <a:off x="9993822" y="964022"/>
              <a:ext cx="44543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_Pro Bold" panose="00000800000000000000" pitchFamily="50" charset="-127"/>
                </a:rPr>
                <a:t>”</a:t>
              </a:r>
              <a:endPara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BA6C301-9C52-50C9-126A-FD1F35BB9D55}"/>
                </a:ext>
              </a:extLst>
            </p:cNvPr>
            <p:cNvSpPr txBox="1"/>
            <p:nvPr/>
          </p:nvSpPr>
          <p:spPr>
            <a:xfrm>
              <a:off x="4438294" y="1056355"/>
              <a:ext cx="670245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+mn-cs"/>
                </a:rPr>
                <a:t>로즈 다이어그램 </a:t>
              </a: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+mn-cs"/>
                </a:rPr>
                <a:t>Rose Diagram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51069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69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시각화의 중요성</a:t>
            </a:r>
          </a:p>
        </p:txBody>
      </p:sp>
      <p:pic>
        <p:nvPicPr>
          <p:cNvPr id="4" name="Picture 2" descr="https://upload.wikimedia.org/wikipedia/commons/thumb/1/17/Nightingale-mortality.jpg/1920px-Nightingale-mortality.jpg">
            <a:extLst>
              <a:ext uri="{FF2B5EF4-FFF2-40B4-BE49-F238E27FC236}">
                <a16:creationId xmlns:a16="http://schemas.microsoft.com/office/drawing/2014/main" id="{27EDA987-8BB0-8DD6-DF09-D510546BC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841" y="889652"/>
            <a:ext cx="6558316" cy="358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10">
            <a:extLst>
              <a:ext uri="{FF2B5EF4-FFF2-40B4-BE49-F238E27FC236}">
                <a16:creationId xmlns:a16="http://schemas.microsoft.com/office/drawing/2014/main" id="{A13C7FF1-CA73-5D68-3B45-D2909780B5FC}"/>
              </a:ext>
            </a:extLst>
          </p:cNvPr>
          <p:cNvSpPr/>
          <p:nvPr/>
        </p:nvSpPr>
        <p:spPr>
          <a:xfrm rot="5400000">
            <a:off x="5733557" y="4860347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E24941-DDC8-EA6E-B6B7-A1F01A672CFB}"/>
              </a:ext>
            </a:extLst>
          </p:cNvPr>
          <p:cNvSpPr txBox="1"/>
          <p:nvPr/>
        </p:nvSpPr>
        <p:spPr>
          <a:xfrm>
            <a:off x="372848" y="5630767"/>
            <a:ext cx="8226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_Pro Bold" panose="00000800000000000000" pitchFamily="50" charset="-127"/>
              </a:rPr>
              <a:t>“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99ADF2-AE94-36EF-9564-E71DB4FC8B22}"/>
              </a:ext>
            </a:extLst>
          </p:cNvPr>
          <p:cNvSpPr txBox="1"/>
          <p:nvPr/>
        </p:nvSpPr>
        <p:spPr>
          <a:xfrm>
            <a:off x="11510874" y="5622472"/>
            <a:ext cx="7426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_Pro Bold" panose="00000800000000000000" pitchFamily="50" charset="-127"/>
              </a:rPr>
              <a:t>”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A2BEB0-57CF-29DF-569F-8565F846C4E0}"/>
              </a:ext>
            </a:extLst>
          </p:cNvPr>
          <p:cNvSpPr txBox="1"/>
          <p:nvPr/>
        </p:nvSpPr>
        <p:spPr>
          <a:xfrm>
            <a:off x="682023" y="5714805"/>
            <a:ext cx="108323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전쟁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보다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전염병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에 의한 사망이 더 많으니 </a:t>
            </a:r>
            <a:r>
              <a:rPr kumimoji="0" lang="ko-KR" alt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야전병영 위생을 개선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해야 합니다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!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97920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6500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수치 데이터 분석과 시각화 분석의 조합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99ADF2-AE94-36EF-9564-E71DB4FC8B22}"/>
              </a:ext>
            </a:extLst>
          </p:cNvPr>
          <p:cNvSpPr txBox="1"/>
          <p:nvPr/>
        </p:nvSpPr>
        <p:spPr>
          <a:xfrm>
            <a:off x="11510874" y="5622472"/>
            <a:ext cx="7426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_Pro Bold" panose="00000800000000000000" pitchFamily="50" charset="-127"/>
              </a:rPr>
              <a:t>”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285B8E9-CBD5-B94A-452A-4F2750B391EA}"/>
              </a:ext>
            </a:extLst>
          </p:cNvPr>
          <p:cNvGraphicFramePr>
            <a:graphicFrameLocks noGrp="1"/>
          </p:cNvGraphicFramePr>
          <p:nvPr/>
        </p:nvGraphicFramePr>
        <p:xfrm>
          <a:off x="2243579" y="1868831"/>
          <a:ext cx="7319704" cy="4257760"/>
        </p:xfrm>
        <a:graphic>
          <a:graphicData uri="http://schemas.openxmlformats.org/drawingml/2006/table">
            <a:tbl>
              <a:tblPr/>
              <a:tblGrid>
                <a:gridCol w="914963">
                  <a:extLst>
                    <a:ext uri="{9D8B030D-6E8A-4147-A177-3AD203B41FA5}">
                      <a16:colId xmlns:a16="http://schemas.microsoft.com/office/drawing/2014/main" val="1307757768"/>
                    </a:ext>
                  </a:extLst>
                </a:gridCol>
                <a:gridCol w="914963">
                  <a:extLst>
                    <a:ext uri="{9D8B030D-6E8A-4147-A177-3AD203B41FA5}">
                      <a16:colId xmlns:a16="http://schemas.microsoft.com/office/drawing/2014/main" val="3739574131"/>
                    </a:ext>
                  </a:extLst>
                </a:gridCol>
                <a:gridCol w="914963">
                  <a:extLst>
                    <a:ext uri="{9D8B030D-6E8A-4147-A177-3AD203B41FA5}">
                      <a16:colId xmlns:a16="http://schemas.microsoft.com/office/drawing/2014/main" val="915375554"/>
                    </a:ext>
                  </a:extLst>
                </a:gridCol>
                <a:gridCol w="914963">
                  <a:extLst>
                    <a:ext uri="{9D8B030D-6E8A-4147-A177-3AD203B41FA5}">
                      <a16:colId xmlns:a16="http://schemas.microsoft.com/office/drawing/2014/main" val="2982209669"/>
                    </a:ext>
                  </a:extLst>
                </a:gridCol>
                <a:gridCol w="914963">
                  <a:extLst>
                    <a:ext uri="{9D8B030D-6E8A-4147-A177-3AD203B41FA5}">
                      <a16:colId xmlns:a16="http://schemas.microsoft.com/office/drawing/2014/main" val="1593213128"/>
                    </a:ext>
                  </a:extLst>
                </a:gridCol>
                <a:gridCol w="914963">
                  <a:extLst>
                    <a:ext uri="{9D8B030D-6E8A-4147-A177-3AD203B41FA5}">
                      <a16:colId xmlns:a16="http://schemas.microsoft.com/office/drawing/2014/main" val="3434119748"/>
                    </a:ext>
                  </a:extLst>
                </a:gridCol>
                <a:gridCol w="914963">
                  <a:extLst>
                    <a:ext uri="{9D8B030D-6E8A-4147-A177-3AD203B41FA5}">
                      <a16:colId xmlns:a16="http://schemas.microsoft.com/office/drawing/2014/main" val="480167897"/>
                    </a:ext>
                  </a:extLst>
                </a:gridCol>
                <a:gridCol w="914963">
                  <a:extLst>
                    <a:ext uri="{9D8B030D-6E8A-4147-A177-3AD203B41FA5}">
                      <a16:colId xmlns:a16="http://schemas.microsoft.com/office/drawing/2014/main" val="4170554031"/>
                    </a:ext>
                  </a:extLst>
                </a:gridCol>
              </a:tblGrid>
              <a:tr h="31126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I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II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III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IV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916874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>
                          <a:effectLst/>
                        </a:rPr>
                        <a:t>y</a:t>
                      </a:r>
                      <a:endParaRPr lang="en-US" sz="16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>
                          <a:effectLst/>
                        </a:rPr>
                        <a:t>x</a:t>
                      </a:r>
                      <a:endParaRPr lang="en-US" sz="16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>
                          <a:effectLst/>
                        </a:rPr>
                        <a:t>y</a:t>
                      </a:r>
                      <a:endParaRPr lang="en-US" sz="16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>
                          <a:effectLst/>
                        </a:rPr>
                        <a:t>x</a:t>
                      </a:r>
                      <a:endParaRPr lang="en-US" sz="16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>
                          <a:effectLst/>
                        </a:rPr>
                        <a:t>y</a:t>
                      </a:r>
                      <a:endParaRPr lang="en-US" sz="16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>
                          <a:effectLst/>
                        </a:rPr>
                        <a:t>x</a:t>
                      </a:r>
                      <a:endParaRPr lang="en-US" sz="16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>
                          <a:effectLst/>
                        </a:rPr>
                        <a:t>y</a:t>
                      </a:r>
                      <a:endParaRPr lang="en-US" sz="16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822871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10.0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8.04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10.0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9.14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10.0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7.46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6.58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834140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6.95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8.14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6.77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5.76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961143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13.0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7.58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13.0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8.74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13.0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12.74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7.71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57983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9.0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8.81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9.0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8.77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9.0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7.11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8.84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958747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11.0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8.33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11.0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9.26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11.0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7.81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8.47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040101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14.0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9.96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14.0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8.10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14.0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8.84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7.04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947442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6.0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7.24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6.0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6.13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6.0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6.08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5.25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474145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4.0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4.26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4.0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3.10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4.0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5.39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19.0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12.5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894638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12.0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10.84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12.0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9.13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12.0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8.15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5.56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662789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4.82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7.26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6.42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7.91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365230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5.0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5.68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5.0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4.74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5.0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5.73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6.89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95265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805179C-3130-48D0-E102-B63834BA379E}"/>
              </a:ext>
            </a:extLst>
          </p:cNvPr>
          <p:cNvSpPr txBox="1"/>
          <p:nvPr/>
        </p:nvSpPr>
        <p:spPr>
          <a:xfrm>
            <a:off x="517723" y="1129158"/>
            <a:ext cx="37051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앤스컴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 </a:t>
            </a:r>
            <a:r>
              <a:rPr kumimoji="0" lang="ko-KR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콰르텟</a:t>
            </a:r>
            <a:r>
              <a:rPr kumimoji="0" lang="en-US" altLang="ko-KR" sz="22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(Anscombe’s Quartet)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18BB37-05B4-D2AB-5BEF-86EF61947E93}"/>
              </a:ext>
            </a:extLst>
          </p:cNvPr>
          <p:cNvSpPr txBox="1"/>
          <p:nvPr/>
        </p:nvSpPr>
        <p:spPr>
          <a:xfrm>
            <a:off x="2243578" y="6190728"/>
            <a:ext cx="8682087" cy="299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출처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https://en.wikipedia.org/wiki/Anscombe%27s_quartet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4700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6500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수치 데이터 분석과 시각화 분석의 조합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99ADF2-AE94-36EF-9564-E71DB4FC8B22}"/>
              </a:ext>
            </a:extLst>
          </p:cNvPr>
          <p:cNvSpPr txBox="1"/>
          <p:nvPr/>
        </p:nvSpPr>
        <p:spPr>
          <a:xfrm>
            <a:off x="11510874" y="5622472"/>
            <a:ext cx="7426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_Pro Bold" panose="00000800000000000000" pitchFamily="50" charset="-127"/>
              </a:rPr>
              <a:t>”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58396D-8656-2831-041C-A5B0E655125A}"/>
              </a:ext>
            </a:extLst>
          </p:cNvPr>
          <p:cNvSpPr txBox="1"/>
          <p:nvPr/>
        </p:nvSpPr>
        <p:spPr>
          <a:xfrm>
            <a:off x="517723" y="1129158"/>
            <a:ext cx="37051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앤스컴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 </a:t>
            </a:r>
            <a:r>
              <a:rPr kumimoji="0" lang="ko-KR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콰르텟</a:t>
            </a:r>
            <a:r>
              <a:rPr kumimoji="0" lang="en-US" altLang="ko-KR" sz="22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(Anscombe’s Quartet)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9B23075-AD2A-21EE-6430-B202CBFF9AB2}"/>
              </a:ext>
            </a:extLst>
          </p:cNvPr>
          <p:cNvGraphicFramePr>
            <a:graphicFrameLocks noGrp="1"/>
          </p:cNvGraphicFramePr>
          <p:nvPr/>
        </p:nvGraphicFramePr>
        <p:xfrm>
          <a:off x="669302" y="2311949"/>
          <a:ext cx="4868922" cy="3692739"/>
        </p:xfrm>
        <a:graphic>
          <a:graphicData uri="http://schemas.openxmlformats.org/drawingml/2006/table">
            <a:tbl>
              <a:tblPr/>
              <a:tblGrid>
                <a:gridCol w="2556372">
                  <a:extLst>
                    <a:ext uri="{9D8B030D-6E8A-4147-A177-3AD203B41FA5}">
                      <a16:colId xmlns:a16="http://schemas.microsoft.com/office/drawing/2014/main" val="895048082"/>
                    </a:ext>
                  </a:extLst>
                </a:gridCol>
                <a:gridCol w="2312550">
                  <a:extLst>
                    <a:ext uri="{9D8B030D-6E8A-4147-A177-3AD203B41FA5}">
                      <a16:colId xmlns:a16="http://schemas.microsoft.com/office/drawing/2014/main" val="899523770"/>
                    </a:ext>
                  </a:extLst>
                </a:gridCol>
              </a:tblGrid>
              <a:tr h="540401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</a:rPr>
                        <a:t>항목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</a:rPr>
                        <a:t>값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803265"/>
                  </a:ext>
                </a:extLst>
              </a:tr>
              <a:tr h="450334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>
                          <a:effectLst/>
                        </a:rPr>
                        <a:t>x</a:t>
                      </a:r>
                      <a:r>
                        <a:rPr lang="en-US" sz="1400" dirty="0">
                          <a:effectLst/>
                        </a:rPr>
                        <a:t> </a:t>
                      </a:r>
                      <a:r>
                        <a:rPr lang="ko-KR" altLang="en-US" sz="1400" dirty="0">
                          <a:effectLst/>
                        </a:rPr>
                        <a:t>평균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63966"/>
                  </a:ext>
                </a:extLst>
              </a:tr>
              <a:tr h="450334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>
                          <a:effectLst/>
                        </a:rPr>
                        <a:t>x</a:t>
                      </a:r>
                      <a:r>
                        <a:rPr lang="en-US" sz="1400" dirty="0">
                          <a:effectLst/>
                        </a:rPr>
                        <a:t> </a:t>
                      </a:r>
                      <a:r>
                        <a:rPr lang="ko-KR" altLang="en-US" sz="1400" dirty="0">
                          <a:effectLst/>
                        </a:rPr>
                        <a:t>표본분산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11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239987"/>
                  </a:ext>
                </a:extLst>
              </a:tr>
              <a:tr h="450334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>
                          <a:effectLst/>
                        </a:rPr>
                        <a:t>y</a:t>
                      </a:r>
                      <a:r>
                        <a:rPr lang="en-US" sz="1400" dirty="0">
                          <a:effectLst/>
                        </a:rPr>
                        <a:t> </a:t>
                      </a:r>
                      <a:r>
                        <a:rPr lang="ko-KR" altLang="en-US" sz="1400" dirty="0">
                          <a:effectLst/>
                        </a:rPr>
                        <a:t>평균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7.50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552078"/>
                  </a:ext>
                </a:extLst>
              </a:tr>
              <a:tr h="450334">
                <a:tc>
                  <a:txBody>
                    <a:bodyPr/>
                    <a:lstStyle/>
                    <a:p>
                      <a:pPr algn="ctr"/>
                      <a:r>
                        <a:rPr lang="en-US" sz="1400" i="1">
                          <a:effectLst/>
                        </a:rPr>
                        <a:t>y</a:t>
                      </a:r>
                      <a:r>
                        <a:rPr lang="en-US" sz="1400">
                          <a:effectLst/>
                        </a:rPr>
                        <a:t> </a:t>
                      </a:r>
                      <a:r>
                        <a:rPr lang="ko-KR" altLang="en-US" sz="1400">
                          <a:effectLst/>
                        </a:rPr>
                        <a:t>표본분산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4.125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63645"/>
                  </a:ext>
                </a:extLst>
              </a:tr>
              <a:tr h="4503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i="1">
                          <a:effectLst/>
                        </a:rPr>
                        <a:t>x</a:t>
                      </a:r>
                      <a:r>
                        <a:rPr lang="ko-KR" altLang="en-US" sz="1400">
                          <a:effectLst/>
                        </a:rPr>
                        <a:t>와 </a:t>
                      </a:r>
                      <a:r>
                        <a:rPr lang="en-US" altLang="ko-KR" sz="1400" i="1">
                          <a:effectLst/>
                        </a:rPr>
                        <a:t>y</a:t>
                      </a:r>
                      <a:r>
                        <a:rPr lang="ko-KR" altLang="en-US" sz="1400">
                          <a:effectLst/>
                        </a:rPr>
                        <a:t>의 상관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0.816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144122"/>
                  </a:ext>
                </a:extLst>
              </a:tr>
              <a:tr h="45033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>
                          <a:effectLst/>
                        </a:rPr>
                        <a:t>선형회귀선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>
                          <a:effectLst/>
                        </a:rPr>
                        <a:t>y</a:t>
                      </a:r>
                      <a:r>
                        <a:rPr lang="en-US" sz="1400" dirty="0">
                          <a:effectLst/>
                        </a:rPr>
                        <a:t> = 3.00 + 0.500</a:t>
                      </a:r>
                      <a:r>
                        <a:rPr lang="en-US" sz="1400" i="1" dirty="0">
                          <a:effectLst/>
                        </a:rPr>
                        <a:t>x</a:t>
                      </a:r>
                      <a:endParaRPr lang="en-US" sz="14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003832"/>
                  </a:ext>
                </a:extLst>
              </a:tr>
              <a:tr h="45033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>
                          <a:effectLst/>
                        </a:rPr>
                        <a:t>선형회귀 결정계수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0.67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780789"/>
                  </a:ext>
                </a:extLst>
              </a:tr>
            </a:tbl>
          </a:graphicData>
        </a:graphic>
      </p:graphicFrame>
      <p:pic>
        <p:nvPicPr>
          <p:cNvPr id="7" name="Picture 2" descr="https://upload.wikimedia.org/wikipedia/commons/thumb/e/ec/Anscombe%27s_quartet_3.svg/425px-Anscombe%27s_quartet_3.svg.png">
            <a:extLst>
              <a:ext uri="{FF2B5EF4-FFF2-40B4-BE49-F238E27FC236}">
                <a16:creationId xmlns:a16="http://schemas.microsoft.com/office/drawing/2014/main" id="{87018B07-1590-95D0-61B3-A22E9EEFF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635" y="2275557"/>
            <a:ext cx="5129063" cy="372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CF619A-DE75-1DF5-F1C8-A89504455544}"/>
              </a:ext>
            </a:extLst>
          </p:cNvPr>
          <p:cNvSpPr txBox="1"/>
          <p:nvPr/>
        </p:nvSpPr>
        <p:spPr>
          <a:xfrm>
            <a:off x="1424978" y="1727210"/>
            <a:ext cx="33575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D3D3D3"/>
                </a:highlight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동일한 기술 통계량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642E6E-9FDC-C787-0292-345430AEE96F}"/>
              </a:ext>
            </a:extLst>
          </p:cNvPr>
          <p:cNvSpPr txBox="1"/>
          <p:nvPr/>
        </p:nvSpPr>
        <p:spPr>
          <a:xfrm>
            <a:off x="7279381" y="1727210"/>
            <a:ext cx="33575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D3D3D3"/>
                </a:highlight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4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D3D3D3"/>
                </a:highlight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개의 다른 시각화</a:t>
            </a:r>
          </a:p>
        </p:txBody>
      </p:sp>
    </p:spTree>
    <p:extLst>
      <p:ext uri="{BB962C8B-B14F-4D97-AF65-F5344CB8AC3E}">
        <p14:creationId xmlns:p14="http://schemas.microsoft.com/office/powerpoint/2010/main" val="2383548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21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강사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2AE526-5FB8-9EDE-C6BD-C36E0EAB71E0}"/>
              </a:ext>
            </a:extLst>
          </p:cNvPr>
          <p:cNvSpPr txBox="1"/>
          <p:nvPr/>
        </p:nvSpPr>
        <p:spPr>
          <a:xfrm>
            <a:off x="605001" y="985519"/>
            <a:ext cx="6771726" cy="503105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INTJ (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혼자 있을 때 힘이 충전됨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학점은행 경영학사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 (2009)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한동대학교 국제개발협력대학원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(2021)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국민대학교 비즈니스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IT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전문대학원 박사과정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(2023 ~ 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2023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년 기준 강의경력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4</a:t>
            </a: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년차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공기관 강의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금융권 강의 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재직자 대상 강의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취업준비생 대상 강의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★ ★ ★)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오프라인 누적 강의 시간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(2023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년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12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월 기준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5000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시간 </a:t>
            </a:r>
            <a:r>
              <a:rPr lang="ko-KR" altLang="en-US" sz="20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sym typeface="Wingdings" panose="05000000000000000000" pitchFamily="2" charset="2"/>
              </a:rPr>
              <a:t>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월평균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150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시간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x 3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년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26046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031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시각화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원리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正方形/長方形 2">
            <a:extLst>
              <a:ext uri="{FF2B5EF4-FFF2-40B4-BE49-F238E27FC236}">
                <a16:creationId xmlns:a16="http://schemas.microsoft.com/office/drawing/2014/main" id="{CEAF46B7-CDB5-3C89-2587-76E19A33A641}"/>
              </a:ext>
            </a:extLst>
          </p:cNvPr>
          <p:cNvSpPr/>
          <p:nvPr/>
        </p:nvSpPr>
        <p:spPr>
          <a:xfrm>
            <a:off x="815266" y="2832156"/>
            <a:ext cx="1862891" cy="11936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삭제</a:t>
            </a:r>
            <a:endParaRPr lang="en-US" altLang="ko-KR" b="1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(Delete)</a:t>
            </a:r>
          </a:p>
        </p:txBody>
      </p:sp>
      <p:sp>
        <p:nvSpPr>
          <p:cNvPr id="8" name="正方形/長方形 2">
            <a:extLst>
              <a:ext uri="{FF2B5EF4-FFF2-40B4-BE49-F238E27FC236}">
                <a16:creationId xmlns:a16="http://schemas.microsoft.com/office/drawing/2014/main" id="{79D2AE70-10CA-7265-1327-16101236809E}"/>
              </a:ext>
            </a:extLst>
          </p:cNvPr>
          <p:cNvSpPr/>
          <p:nvPr/>
        </p:nvSpPr>
        <p:spPr>
          <a:xfrm>
            <a:off x="3677171" y="2832155"/>
            <a:ext cx="1862891" cy="11936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분리</a:t>
            </a: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(Divide)</a:t>
            </a:r>
          </a:p>
        </p:txBody>
      </p:sp>
      <p:sp>
        <p:nvSpPr>
          <p:cNvPr id="4" name="正方形/長方形 2">
            <a:extLst>
              <a:ext uri="{FF2B5EF4-FFF2-40B4-BE49-F238E27FC236}">
                <a16:creationId xmlns:a16="http://schemas.microsoft.com/office/drawing/2014/main" id="{E97030A3-8E07-5C2B-F4AA-48F0F5ABD0D8}"/>
              </a:ext>
            </a:extLst>
          </p:cNvPr>
          <p:cNvSpPr/>
          <p:nvPr/>
        </p:nvSpPr>
        <p:spPr>
          <a:xfrm>
            <a:off x="6539077" y="2832157"/>
            <a:ext cx="1862891" cy="1193687"/>
          </a:xfrm>
          <a:prstGeom prst="rect">
            <a:avLst/>
          </a:prstGeom>
          <a:solidFill>
            <a:srgbClr val="FCEDE6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강조</a:t>
            </a: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(Highlight)</a:t>
            </a:r>
          </a:p>
        </p:txBody>
      </p:sp>
      <p:sp>
        <p:nvSpPr>
          <p:cNvPr id="6" name="正方形/長方形 2">
            <a:extLst>
              <a:ext uri="{FF2B5EF4-FFF2-40B4-BE49-F238E27FC236}">
                <a16:creationId xmlns:a16="http://schemas.microsoft.com/office/drawing/2014/main" id="{8CDA4FB6-F2B9-B6EC-9129-167377389B3A}"/>
              </a:ext>
            </a:extLst>
          </p:cNvPr>
          <p:cNvSpPr/>
          <p:nvPr/>
        </p:nvSpPr>
        <p:spPr>
          <a:xfrm>
            <a:off x="9400982" y="2832155"/>
            <a:ext cx="1862891" cy="1193687"/>
          </a:xfrm>
          <a:prstGeom prst="rect">
            <a:avLst/>
          </a:prstGeom>
          <a:solidFill>
            <a:srgbClr val="FCEDE6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배열</a:t>
            </a: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(Arrange)</a:t>
            </a:r>
          </a:p>
        </p:txBody>
      </p:sp>
    </p:spTree>
    <p:extLst>
      <p:ext uri="{BB962C8B-B14F-4D97-AF65-F5344CB8AC3E}">
        <p14:creationId xmlns:p14="http://schemas.microsoft.com/office/powerpoint/2010/main" val="41033986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031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시각화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원리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660CA0-66CA-0C06-1ED0-A740DD19D2C0}"/>
              </a:ext>
            </a:extLst>
          </p:cNvPr>
          <p:cNvSpPr txBox="1"/>
          <p:nvPr/>
        </p:nvSpPr>
        <p:spPr>
          <a:xfrm>
            <a:off x="506933" y="847053"/>
            <a:ext cx="4511171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시각화의 기본 원리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삭제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&gt;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분리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&gt;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강조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&gt;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배열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68794A6-0C02-F7EF-1952-08FB8F5792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754122"/>
              </p:ext>
            </p:extLst>
          </p:nvPr>
        </p:nvGraphicFramePr>
        <p:xfrm>
          <a:off x="602593" y="3196017"/>
          <a:ext cx="10943679" cy="2687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92129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051550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시각화 원리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삭제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(cut, Delete)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필수적인 데이터 남기고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의미 없는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Chart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는 삭제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분리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(Divide)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분리한 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별도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Chart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만든 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논리 순서로 배열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강조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(Highlight)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필수 데이터는 강조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부가적 데이터는 약하게 또는 숨김 처리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대조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배열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(Arrange)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데이터를 영역 별로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그룹핑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한 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영역 간 및 영역 내 데이터 간 논리 순서로 구조화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7623288"/>
                  </a:ext>
                </a:extLst>
              </a:tr>
            </a:tbl>
          </a:graphicData>
        </a:graphic>
      </p:graphicFrame>
      <p:sp>
        <p:nvSpPr>
          <p:cNvPr id="11" name="正方形/長方形 2">
            <a:extLst>
              <a:ext uri="{FF2B5EF4-FFF2-40B4-BE49-F238E27FC236}">
                <a16:creationId xmlns:a16="http://schemas.microsoft.com/office/drawing/2014/main" id="{E72A10AD-1EC4-B82E-1DCA-E446C7DC0D37}"/>
              </a:ext>
            </a:extLst>
          </p:cNvPr>
          <p:cNvSpPr/>
          <p:nvPr/>
        </p:nvSpPr>
        <p:spPr>
          <a:xfrm>
            <a:off x="815266" y="1505989"/>
            <a:ext cx="1862891" cy="11936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삭제</a:t>
            </a:r>
            <a:endParaRPr lang="en-US" altLang="ko-KR" b="1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(Delete)</a:t>
            </a:r>
          </a:p>
        </p:txBody>
      </p:sp>
      <p:sp>
        <p:nvSpPr>
          <p:cNvPr id="12" name="正方形/長方形 2">
            <a:extLst>
              <a:ext uri="{FF2B5EF4-FFF2-40B4-BE49-F238E27FC236}">
                <a16:creationId xmlns:a16="http://schemas.microsoft.com/office/drawing/2014/main" id="{FB269D83-084B-0946-206F-3F435712430A}"/>
              </a:ext>
            </a:extLst>
          </p:cNvPr>
          <p:cNvSpPr/>
          <p:nvPr/>
        </p:nvSpPr>
        <p:spPr>
          <a:xfrm>
            <a:off x="3677171" y="1505988"/>
            <a:ext cx="1862891" cy="11936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분리</a:t>
            </a: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(Divide)</a:t>
            </a:r>
          </a:p>
        </p:txBody>
      </p:sp>
      <p:sp>
        <p:nvSpPr>
          <p:cNvPr id="13" name="正方形/長方形 2">
            <a:extLst>
              <a:ext uri="{FF2B5EF4-FFF2-40B4-BE49-F238E27FC236}">
                <a16:creationId xmlns:a16="http://schemas.microsoft.com/office/drawing/2014/main" id="{251C0FE6-E1B4-9B54-3A36-0F31265D679F}"/>
              </a:ext>
            </a:extLst>
          </p:cNvPr>
          <p:cNvSpPr/>
          <p:nvPr/>
        </p:nvSpPr>
        <p:spPr>
          <a:xfrm>
            <a:off x="6539077" y="1505990"/>
            <a:ext cx="1862891" cy="1193687"/>
          </a:xfrm>
          <a:prstGeom prst="rect">
            <a:avLst/>
          </a:prstGeom>
          <a:solidFill>
            <a:srgbClr val="FCEDE6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강조</a:t>
            </a: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(Highlight)</a:t>
            </a:r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id="{AFF59D06-2D63-CDEA-AE21-AAA7C2236767}"/>
              </a:ext>
            </a:extLst>
          </p:cNvPr>
          <p:cNvSpPr/>
          <p:nvPr/>
        </p:nvSpPr>
        <p:spPr>
          <a:xfrm>
            <a:off x="9400982" y="1505988"/>
            <a:ext cx="1862891" cy="1193687"/>
          </a:xfrm>
          <a:prstGeom prst="rect">
            <a:avLst/>
          </a:prstGeom>
          <a:solidFill>
            <a:srgbClr val="FCEDE6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배열</a:t>
            </a: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(Arrange)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BE7DFF-9274-F6DD-3046-F12C92D618E9}"/>
              </a:ext>
            </a:extLst>
          </p:cNvPr>
          <p:cNvSpPr txBox="1"/>
          <p:nvPr/>
        </p:nvSpPr>
        <p:spPr>
          <a:xfrm>
            <a:off x="602593" y="6010947"/>
            <a:ext cx="104353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Gene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Zelazny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&lt;Say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it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with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Charts&gt;</a:t>
            </a:r>
            <a:endParaRPr lang="ko-KR" altLang="en-US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84059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차트의 종류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660CA0-66CA-0C06-1ED0-A740DD19D2C0}"/>
              </a:ext>
            </a:extLst>
          </p:cNvPr>
          <p:cNvSpPr txBox="1"/>
          <p:nvPr/>
        </p:nvSpPr>
        <p:spPr>
          <a:xfrm>
            <a:off x="506933" y="847053"/>
            <a:ext cx="1906740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Chart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종류 선택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2813908-647E-62B5-A8CC-E493742920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208513"/>
              </p:ext>
            </p:extLst>
          </p:nvPr>
        </p:nvGraphicFramePr>
        <p:xfrm>
          <a:off x="602593" y="1413744"/>
          <a:ext cx="10943681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436007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3753837">
                  <a:extLst>
                    <a:ext uri="{9D8B030D-6E8A-4147-A177-3AD203B41FA5}">
                      <a16:colId xmlns:a16="http://schemas.microsoft.com/office/drawing/2014/main" val="3872453138"/>
                    </a:ext>
                  </a:extLst>
                </a:gridCol>
                <a:gridCol w="375383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메시지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데이터의 유형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차트 형식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비율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퍼센트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비중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구성 요소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(Component)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비교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백분율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Pie, Stacked Column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‘~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보다 많음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‘, ‘~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보다 적음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＇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항복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(Item)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비교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항목의 순위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Bar, Waterfall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변화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‘, 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성장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‘, 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변동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시간적 추이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(Time Series)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비교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Column or Line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차트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분포는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~’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빈도분포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(Frequency)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비교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Column or Line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차트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9980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‘~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 관련된다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‘~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 따라 변화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＇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상관관계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(Correlation)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비교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Scatter or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Paired Bar Chart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5094756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A97C211-45E0-7DEA-342A-F7E8C6C5A5FE}"/>
              </a:ext>
            </a:extLst>
          </p:cNvPr>
          <p:cNvSpPr txBox="1"/>
          <p:nvPr/>
        </p:nvSpPr>
        <p:spPr>
          <a:xfrm>
            <a:off x="506933" y="3760955"/>
            <a:ext cx="104353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Gene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Zelazny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&lt;Say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it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with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Charts&gt;</a:t>
            </a:r>
            <a:endParaRPr lang="ko-KR" altLang="en-US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71172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차트의 종류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660CA0-66CA-0C06-1ED0-A740DD19D2C0}"/>
              </a:ext>
            </a:extLst>
          </p:cNvPr>
          <p:cNvSpPr txBox="1"/>
          <p:nvPr/>
        </p:nvSpPr>
        <p:spPr>
          <a:xfrm>
            <a:off x="506933" y="847053"/>
            <a:ext cx="1906740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Chart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종류 선택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B8D4DF-B230-7F63-FE1D-1E9355556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33" y="1318974"/>
            <a:ext cx="9506612" cy="46919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1B7459-21B6-9417-FF51-80A580CB5470}"/>
              </a:ext>
            </a:extLst>
          </p:cNvPr>
          <p:cNvSpPr txBox="1"/>
          <p:nvPr/>
        </p:nvSpPr>
        <p:spPr>
          <a:xfrm>
            <a:off x="602593" y="6184764"/>
            <a:ext cx="104353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Gene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Zelazny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&lt;Say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it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with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Charts&gt;</a:t>
            </a:r>
            <a:endParaRPr lang="ko-KR" altLang="en-US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0023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차트의 종류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660CA0-66CA-0C06-1ED0-A740DD19D2C0}"/>
              </a:ext>
            </a:extLst>
          </p:cNvPr>
          <p:cNvSpPr txBox="1"/>
          <p:nvPr/>
        </p:nvSpPr>
        <p:spPr>
          <a:xfrm>
            <a:off x="506933" y="847053"/>
            <a:ext cx="1906740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Chart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종류 선택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3A15D236-73FF-7BD3-4BE1-977427B585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6" t="10302" r="7098" b="7572"/>
          <a:stretch/>
        </p:blipFill>
        <p:spPr bwMode="auto">
          <a:xfrm>
            <a:off x="2571768" y="971550"/>
            <a:ext cx="7340285" cy="524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D17BDCDA-198D-AB6E-A087-EBCA5F38C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050"/>
            <a:ext cx="65" cy="341099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37E359-CDE9-5F43-FC0C-6365585B1B4D}"/>
              </a:ext>
            </a:extLst>
          </p:cNvPr>
          <p:cNvSpPr txBox="1"/>
          <p:nvPr/>
        </p:nvSpPr>
        <p:spPr>
          <a:xfrm>
            <a:off x="2571768" y="6338653"/>
            <a:ext cx="74294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1" u="none" strike="noStrike" cap="none" normalizeH="0" baseline="0" dirty="0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출처 </a:t>
            </a:r>
            <a:r>
              <a:rPr kumimoji="0" lang="en-US" altLang="ko-KR" sz="1000" b="0" i="1" u="none" strike="noStrike" cap="none" normalizeH="0" baseline="0" dirty="0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kumimoji="0" lang="ko-KR" altLang="ko-KR" sz="1000" b="0" i="1" u="none" strike="noStrike" cap="none" normalizeH="0" baseline="0" dirty="0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https://www.tapclicks.com/wp-content/uploads/How-to-Visualize-your-Data-with-Charts-and-Graphs.jpg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49501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301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matplotlib + seaborn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왼쪽 중괄호 6">
            <a:extLst>
              <a:ext uri="{FF2B5EF4-FFF2-40B4-BE49-F238E27FC236}">
                <a16:creationId xmlns:a16="http://schemas.microsoft.com/office/drawing/2014/main" id="{0F414070-6E9A-B745-C29E-6D5948ED6999}"/>
              </a:ext>
            </a:extLst>
          </p:cNvPr>
          <p:cNvSpPr/>
          <p:nvPr/>
        </p:nvSpPr>
        <p:spPr>
          <a:xfrm>
            <a:off x="2320162" y="1505853"/>
            <a:ext cx="725019" cy="3822700"/>
          </a:xfrm>
          <a:prstGeom prst="leftBrace">
            <a:avLst>
              <a:gd name="adj1" fmla="val 0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CB94F-8E66-5EE2-59FB-8D374C9F6A4C}"/>
              </a:ext>
            </a:extLst>
          </p:cNvPr>
          <p:cNvSpPr txBox="1"/>
          <p:nvPr/>
        </p:nvSpPr>
        <p:spPr>
          <a:xfrm>
            <a:off x="3205970" y="1303463"/>
            <a:ext cx="2138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정형 데이터 시각화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2FB2AA-938D-8595-78B8-8AADF9493F6C}"/>
              </a:ext>
            </a:extLst>
          </p:cNvPr>
          <p:cNvSpPr txBox="1"/>
          <p:nvPr/>
        </p:nvSpPr>
        <p:spPr>
          <a:xfrm>
            <a:off x="3202153" y="5143887"/>
            <a:ext cx="224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이미지 데이터 시각화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F797F240-366E-ADD6-70D5-1865CABA16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109" y="3205371"/>
            <a:ext cx="1765264" cy="423664"/>
          </a:xfrm>
          <a:prstGeom prst="rect">
            <a:avLst/>
          </a:prstGeom>
        </p:spPr>
      </p:pic>
      <p:pic>
        <p:nvPicPr>
          <p:cNvPr id="14" name="Picture 2" descr="../../_images/sphx_glr_simple_plot_0011.png">
            <a:extLst>
              <a:ext uri="{FF2B5EF4-FFF2-40B4-BE49-F238E27FC236}">
                <a16:creationId xmlns:a16="http://schemas.microsoft.com/office/drawing/2014/main" id="{AD288448-A3BB-0DB7-EBE7-5B7A0C153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889" y="1039172"/>
            <a:ext cx="1482571" cy="111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../../_images/sphx_glr_image_demo_0031.png">
            <a:extLst>
              <a:ext uri="{FF2B5EF4-FFF2-40B4-BE49-F238E27FC236}">
                <a16:creationId xmlns:a16="http://schemas.microsoft.com/office/drawing/2014/main" id="{BA0C9178-88D7-B38B-7FEA-7BBAFBE16D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4" t="3510" r="13689" b="3510"/>
          <a:stretch/>
        </p:blipFill>
        <p:spPr bwMode="auto">
          <a:xfrm>
            <a:off x="5450889" y="4442610"/>
            <a:ext cx="1568386" cy="151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../../_images/sphx_glr_histogram_features_0011.png">
            <a:extLst>
              <a:ext uri="{FF2B5EF4-FFF2-40B4-BE49-F238E27FC236}">
                <a16:creationId xmlns:a16="http://schemas.microsoft.com/office/drawing/2014/main" id="{DB423CA6-E49C-AE8A-547B-21811D56B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056" y="1039172"/>
            <a:ext cx="1464816" cy="109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../../_images/sphx_glr_barchart_demo_0011.png">
            <a:extLst>
              <a:ext uri="{FF2B5EF4-FFF2-40B4-BE49-F238E27FC236}">
                <a16:creationId xmlns:a16="http://schemas.microsoft.com/office/drawing/2014/main" id="{77EDB957-0353-1B54-7F7D-53EEB0529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587" y="1039172"/>
            <a:ext cx="1412502" cy="109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Matplotlib Python으로 이미지 표시">
            <a:extLst>
              <a:ext uri="{FF2B5EF4-FFF2-40B4-BE49-F238E27FC236}">
                <a16:creationId xmlns:a16="http://schemas.microsoft.com/office/drawing/2014/main" id="{43BC38C6-F616-2781-8336-8BA7C7FA3F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5" t="3510" r="13253"/>
          <a:stretch/>
        </p:blipFill>
        <p:spPr bwMode="auto">
          <a:xfrm>
            <a:off x="7350783" y="4442610"/>
            <a:ext cx="1535764" cy="151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https://raw.githubusercontent.com/theadammurphy/matplotlib_articles/master/imshow/final_html/img/img9.png">
            <a:extLst>
              <a:ext uri="{FF2B5EF4-FFF2-40B4-BE49-F238E27FC236}">
                <a16:creationId xmlns:a16="http://schemas.microsoft.com/office/drawing/2014/main" id="{C3223807-7861-672E-F617-F96A3159E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055" y="4401624"/>
            <a:ext cx="2100974" cy="159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4015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301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matplotlib + seaborn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CB94F-8E66-5EE2-59FB-8D374C9F6A4C}"/>
              </a:ext>
            </a:extLst>
          </p:cNvPr>
          <p:cNvSpPr txBox="1"/>
          <p:nvPr/>
        </p:nvSpPr>
        <p:spPr>
          <a:xfrm>
            <a:off x="3205970" y="1303463"/>
            <a:ext cx="2138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정형 데이터 시각화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F797F240-366E-ADD6-70D5-1865CABA16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109" y="3205371"/>
            <a:ext cx="1765264" cy="423664"/>
          </a:xfrm>
          <a:prstGeom prst="rect">
            <a:avLst/>
          </a:prstGeom>
        </p:spPr>
      </p:pic>
      <p:pic>
        <p:nvPicPr>
          <p:cNvPr id="14" name="Picture 2" descr="../../_images/sphx_glr_simple_plot_0011.png">
            <a:extLst>
              <a:ext uri="{FF2B5EF4-FFF2-40B4-BE49-F238E27FC236}">
                <a16:creationId xmlns:a16="http://schemas.microsoft.com/office/drawing/2014/main" id="{AD288448-A3BB-0DB7-EBE7-5B7A0C153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889" y="1039172"/>
            <a:ext cx="1482571" cy="111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../../_images/sphx_glr_histogram_features_0011.png">
            <a:extLst>
              <a:ext uri="{FF2B5EF4-FFF2-40B4-BE49-F238E27FC236}">
                <a16:creationId xmlns:a16="http://schemas.microsoft.com/office/drawing/2014/main" id="{DB423CA6-E49C-AE8A-547B-21811D56B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056" y="1039172"/>
            <a:ext cx="1464816" cy="109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../../_images/sphx_glr_barchart_demo_0011.png">
            <a:extLst>
              <a:ext uri="{FF2B5EF4-FFF2-40B4-BE49-F238E27FC236}">
                <a16:creationId xmlns:a16="http://schemas.microsoft.com/office/drawing/2014/main" id="{77EDB957-0353-1B54-7F7D-53EEB0529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587" y="1039172"/>
            <a:ext cx="1412502" cy="109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38FF98-0F88-A3A9-6111-90EB71E1CCD7}"/>
              </a:ext>
            </a:extLst>
          </p:cNvPr>
          <p:cNvSpPr txBox="1"/>
          <p:nvPr/>
        </p:nvSpPr>
        <p:spPr>
          <a:xfrm>
            <a:off x="5450889" y="2139838"/>
            <a:ext cx="6347002" cy="1274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보완 및 장점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100" marR="0" lvl="1" indent="-3429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비 전공자들에게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matplotlib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시각화 문법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은 조금 어렵다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800100" marR="0" lvl="1" indent="-3429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pandas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프레임에서 쉽게 시각화 구현 가능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하도록 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  <a:p>
            <a:pPr marL="800100" marR="0" lvl="1" indent="-3429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통계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회귀선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그래프 등을 쉽게 구현할 수 있도록 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B84EE3C-D8BA-2A22-38A1-9A275751DFCE}"/>
              </a:ext>
            </a:extLst>
          </p:cNvPr>
          <p:cNvCxnSpPr>
            <a:cxnSpLocks/>
            <a:stCxn id="13" idx="3"/>
            <a:endCxn id="8" idx="2"/>
          </p:cNvCxnSpPr>
          <p:nvPr/>
        </p:nvCxnSpPr>
        <p:spPr>
          <a:xfrm flipV="1">
            <a:off x="2159373" y="1672795"/>
            <a:ext cx="2115791" cy="17444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래픽 15">
            <a:extLst>
              <a:ext uri="{FF2B5EF4-FFF2-40B4-BE49-F238E27FC236}">
                <a16:creationId xmlns:a16="http://schemas.microsoft.com/office/drawing/2014/main" id="{1405031D-E7BF-1429-6454-73BB888FA2F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12773" y="4150669"/>
            <a:ext cx="3545380" cy="1016788"/>
          </a:xfrm>
          <a:prstGeom prst="rect">
            <a:avLst/>
          </a:prstGeom>
        </p:spPr>
      </p:pic>
      <p:sp>
        <p:nvSpPr>
          <p:cNvPr id="21" name="화살표: 오른쪽 10">
            <a:extLst>
              <a:ext uri="{FF2B5EF4-FFF2-40B4-BE49-F238E27FC236}">
                <a16:creationId xmlns:a16="http://schemas.microsoft.com/office/drawing/2014/main" id="{DF9D0B88-F8BF-119F-596B-FA502086BAC2}"/>
              </a:ext>
            </a:extLst>
          </p:cNvPr>
          <p:cNvSpPr/>
          <p:nvPr/>
        </p:nvSpPr>
        <p:spPr>
          <a:xfrm rot="5400000">
            <a:off x="7623022" y="3668205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897814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301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matplotlib + seaborn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CB94F-8E66-5EE2-59FB-8D374C9F6A4C}"/>
              </a:ext>
            </a:extLst>
          </p:cNvPr>
          <p:cNvSpPr txBox="1"/>
          <p:nvPr/>
        </p:nvSpPr>
        <p:spPr>
          <a:xfrm>
            <a:off x="3205970" y="1303463"/>
            <a:ext cx="2138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정형 데이터 시각화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F797F240-366E-ADD6-70D5-1865CABA16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109" y="3205371"/>
            <a:ext cx="1765264" cy="423664"/>
          </a:xfrm>
          <a:prstGeom prst="rect">
            <a:avLst/>
          </a:prstGeom>
        </p:spPr>
      </p:pic>
      <p:pic>
        <p:nvPicPr>
          <p:cNvPr id="14" name="Picture 2" descr="../../_images/sphx_glr_simple_plot_0011.png">
            <a:extLst>
              <a:ext uri="{FF2B5EF4-FFF2-40B4-BE49-F238E27FC236}">
                <a16:creationId xmlns:a16="http://schemas.microsoft.com/office/drawing/2014/main" id="{AD288448-A3BB-0DB7-EBE7-5B7A0C153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889" y="1039172"/>
            <a:ext cx="1482571" cy="111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../../_images/sphx_glr_histogram_features_0011.png">
            <a:extLst>
              <a:ext uri="{FF2B5EF4-FFF2-40B4-BE49-F238E27FC236}">
                <a16:creationId xmlns:a16="http://schemas.microsoft.com/office/drawing/2014/main" id="{DB423CA6-E49C-AE8A-547B-21811D56B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056" y="1039172"/>
            <a:ext cx="1464816" cy="109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../../_images/sphx_glr_barchart_demo_0011.png">
            <a:extLst>
              <a:ext uri="{FF2B5EF4-FFF2-40B4-BE49-F238E27FC236}">
                <a16:creationId xmlns:a16="http://schemas.microsoft.com/office/drawing/2014/main" id="{77EDB957-0353-1B54-7F7D-53EEB0529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587" y="1039172"/>
            <a:ext cx="1412502" cy="109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38FF98-0F88-A3A9-6111-90EB71E1CCD7}"/>
              </a:ext>
            </a:extLst>
          </p:cNvPr>
          <p:cNvSpPr txBox="1"/>
          <p:nvPr/>
        </p:nvSpPr>
        <p:spPr>
          <a:xfrm>
            <a:off x="5450889" y="2139838"/>
            <a:ext cx="6347002" cy="1274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보완 및 장점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100" marR="0" lvl="1" indent="-3429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비 전공자들에게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matplotlib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시각화 문법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은 조금 어렵다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800100" marR="0" lvl="1" indent="-3429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pandas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프레임에서 쉽게 시각화 구현 가능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하도록 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  <a:p>
            <a:pPr marL="800100" marR="0" lvl="1" indent="-3429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통계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회귀선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그래프 등을 쉽게 구현할 수 있도록 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B84EE3C-D8BA-2A22-38A1-9A275751DFCE}"/>
              </a:ext>
            </a:extLst>
          </p:cNvPr>
          <p:cNvCxnSpPr>
            <a:cxnSpLocks/>
            <a:stCxn id="13" idx="3"/>
            <a:endCxn id="8" idx="2"/>
          </p:cNvCxnSpPr>
          <p:nvPr/>
        </p:nvCxnSpPr>
        <p:spPr>
          <a:xfrm flipV="1">
            <a:off x="2159373" y="1672795"/>
            <a:ext cx="2115791" cy="17444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래픽 15">
            <a:extLst>
              <a:ext uri="{FF2B5EF4-FFF2-40B4-BE49-F238E27FC236}">
                <a16:creationId xmlns:a16="http://schemas.microsoft.com/office/drawing/2014/main" id="{1405031D-E7BF-1429-6454-73BB888FA2F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12773" y="4150669"/>
            <a:ext cx="3545380" cy="1016788"/>
          </a:xfrm>
          <a:prstGeom prst="rect">
            <a:avLst/>
          </a:prstGeom>
        </p:spPr>
      </p:pic>
      <p:sp>
        <p:nvSpPr>
          <p:cNvPr id="21" name="화살표: 오른쪽 10">
            <a:extLst>
              <a:ext uri="{FF2B5EF4-FFF2-40B4-BE49-F238E27FC236}">
                <a16:creationId xmlns:a16="http://schemas.microsoft.com/office/drawing/2014/main" id="{DF9D0B88-F8BF-119F-596B-FA502086BAC2}"/>
              </a:ext>
            </a:extLst>
          </p:cNvPr>
          <p:cNvSpPr/>
          <p:nvPr/>
        </p:nvSpPr>
        <p:spPr>
          <a:xfrm rot="5400000">
            <a:off x="7623022" y="3668205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7817B7-7698-4D58-B82C-A91986E71D34}"/>
              </a:ext>
            </a:extLst>
          </p:cNvPr>
          <p:cNvSpPr txBox="1"/>
          <p:nvPr/>
        </p:nvSpPr>
        <p:spPr>
          <a:xfrm>
            <a:off x="5451704" y="5167457"/>
            <a:ext cx="6347002" cy="683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단점</a:t>
            </a:r>
          </a:p>
          <a:p>
            <a:pPr marL="800100" marR="0" lvl="1" indent="-3429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세부 옵션을 수정 하려면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Matplotlib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을 알아야 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6A4F2C0-E823-C170-246A-5D58F1FB2A8E}"/>
              </a:ext>
            </a:extLst>
          </p:cNvPr>
          <p:cNvCxnSpPr>
            <a:cxnSpLocks/>
            <a:endCxn id="13" idx="3"/>
          </p:cNvCxnSpPr>
          <p:nvPr/>
        </p:nvCxnSpPr>
        <p:spPr>
          <a:xfrm flipH="1" flipV="1">
            <a:off x="2159373" y="3417203"/>
            <a:ext cx="4053400" cy="12418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5767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301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matplotlib + seaborn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CC28074-ECDF-AFF1-4A64-D858343BB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19" y="1677880"/>
            <a:ext cx="4839347" cy="4660773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3B9DCAB3-0DC1-C131-C968-5B1A91AE78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89239" y="1026968"/>
            <a:ext cx="1765264" cy="4236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4B76F24-4631-442D-86C5-8B0DFA2B12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198" y="1668352"/>
            <a:ext cx="4839346" cy="4651245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42B8EFDF-FD2B-A3AB-6214-BC66B84081D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0007" y="984547"/>
            <a:ext cx="1645188" cy="47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063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301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matplotlib + seaborn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A7CCB1-1256-F4E4-4056-699BBDADC0BD}"/>
              </a:ext>
            </a:extLst>
          </p:cNvPr>
          <p:cNvSpPr txBox="1"/>
          <p:nvPr/>
        </p:nvSpPr>
        <p:spPr>
          <a:xfrm>
            <a:off x="506933" y="847053"/>
            <a:ext cx="6176691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 라이브러리 장점 위주 혼용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시각화 라이브러리 </a:t>
            </a:r>
            <a:r>
              <a:rPr lang="en-US" altLang="ko-KR" sz="1600" b="1" dirty="0">
                <a:solidFill>
                  <a:srgbClr val="5C7DA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seaborn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기본 색상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+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글꼴 설정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시각화 라이브러리 </a:t>
            </a:r>
            <a:r>
              <a:rPr lang="en-US" altLang="ko-KR" sz="1600" b="1" dirty="0">
                <a:solidFill>
                  <a:srgbClr val="FE83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matplotlib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시각화 틀 잡고 시각화 수행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라이브러리 특성에 맞추어서 선택적으로 활용하는 것 추천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A7B9FC-349A-3A3E-F7A0-3D14DB8A5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87" r="14187"/>
          <a:stretch/>
        </p:blipFill>
        <p:spPr>
          <a:xfrm>
            <a:off x="1671782" y="2787862"/>
            <a:ext cx="8848436" cy="3061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F1ACA4-CDE9-C973-B8FD-10BC8752BB9D}"/>
              </a:ext>
            </a:extLst>
          </p:cNvPr>
          <p:cNvSpPr txBox="1"/>
          <p:nvPr/>
        </p:nvSpPr>
        <p:spPr>
          <a:xfrm>
            <a:off x="634729" y="6086456"/>
            <a:ext cx="104353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추천 블로그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: </a:t>
            </a:r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https://jehyunlee.github.io/2020/10/10/Python-DS-37-seaborn_matplotlib4/</a:t>
            </a:r>
          </a:p>
        </p:txBody>
      </p:sp>
    </p:spTree>
    <p:extLst>
      <p:ext uri="{BB962C8B-B14F-4D97-AF65-F5344CB8AC3E}">
        <p14:creationId xmlns:p14="http://schemas.microsoft.com/office/powerpoint/2010/main" val="1098071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473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저서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2AE526-5FB8-9EDE-C6BD-C36E0EAB71E0}"/>
              </a:ext>
            </a:extLst>
          </p:cNvPr>
          <p:cNvSpPr txBox="1"/>
          <p:nvPr/>
        </p:nvSpPr>
        <p:spPr>
          <a:xfrm>
            <a:off x="605001" y="985519"/>
            <a:ext cx="8698535" cy="226106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(KCI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등재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)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필리핀 </a:t>
            </a: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스타트업의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 기업가적 지향성과 기업성과에 관한 연구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사회적 자본의 매개 효과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(2021,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한국벤처창업학회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주요 분석 방법론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구조방정식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(R, PLS-SEM)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파이썬 </a:t>
            </a: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캐글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뽀개기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(2021, </a:t>
            </a: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비제이퍼블릭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Streamlit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으로 프로젝트 한방에 끝내기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with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파이썬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(2023, </a:t>
            </a: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부크크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66147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21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세부 옵션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402DC9-F93D-7212-CF65-EBBFE00AB0CA}"/>
              </a:ext>
            </a:extLst>
          </p:cNvPr>
          <p:cNvSpPr txBox="1"/>
          <p:nvPr/>
        </p:nvSpPr>
        <p:spPr>
          <a:xfrm>
            <a:off x="595603" y="6042803"/>
            <a:ext cx="8682087" cy="299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출처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https://matplotlib.org/stable/gallery/showcase/anatomy.html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7" name="Picture 2" descr="Anatomy of a figure">
            <a:extLst>
              <a:ext uri="{FF2B5EF4-FFF2-40B4-BE49-F238E27FC236}">
                <a16:creationId xmlns:a16="http://schemas.microsoft.com/office/drawing/2014/main" id="{00912147-8C25-7AC3-303B-DF18E5890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03" y="918741"/>
            <a:ext cx="5124062" cy="512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2">
            <a:extLst>
              <a:ext uri="{FF2B5EF4-FFF2-40B4-BE49-F238E27FC236}">
                <a16:creationId xmlns:a16="http://schemas.microsoft.com/office/drawing/2014/main" id="{BE3EF3AB-080E-EDC6-E552-7812B4EA25C5}"/>
              </a:ext>
            </a:extLst>
          </p:cNvPr>
          <p:cNvSpPr/>
          <p:nvPr/>
        </p:nvSpPr>
        <p:spPr>
          <a:xfrm>
            <a:off x="7964363" y="4758750"/>
            <a:ext cx="1862891" cy="1193687"/>
          </a:xfrm>
          <a:prstGeom prst="rect">
            <a:avLst/>
          </a:prstGeom>
          <a:solidFill>
            <a:srgbClr val="4DABCF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496612442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6778" y="135494"/>
                          <a:pt x="1447157" y="142502"/>
                          <a:pt x="1707977" y="0"/>
                        </a:cubicBezTo>
                        <a:cubicBezTo>
                          <a:pt x="1747377" y="745597"/>
                          <a:pt x="1575000" y="1361882"/>
                          <a:pt x="1707977" y="1707977"/>
                        </a:cubicBezTo>
                        <a:cubicBezTo>
                          <a:pt x="1311991" y="1697271"/>
                          <a:pt x="482124" y="1665451"/>
                          <a:pt x="0" y="1707977"/>
                        </a:cubicBezTo>
                        <a:cubicBezTo>
                          <a:pt x="-152819" y="1074451"/>
                          <a:pt x="150631" y="531904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614112" y="47911"/>
                          <a:pt x="994278" y="55312"/>
                          <a:pt x="1707977" y="0"/>
                        </a:cubicBezTo>
                        <a:cubicBezTo>
                          <a:pt x="1854007" y="258347"/>
                          <a:pt x="1570266" y="873089"/>
                          <a:pt x="1707977" y="1707977"/>
                        </a:cubicBezTo>
                        <a:cubicBezTo>
                          <a:pt x="1013658" y="1555990"/>
                          <a:pt x="660999" y="1772954"/>
                          <a:pt x="0" y="1707977"/>
                        </a:cubicBezTo>
                        <a:cubicBezTo>
                          <a:pt x="131729" y="1084136"/>
                          <a:pt x="35064" y="4093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세부옵션 조정</a:t>
            </a:r>
            <a:endParaRPr kumimoji="0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9" name="正方形/長方形 2">
            <a:extLst>
              <a:ext uri="{FF2B5EF4-FFF2-40B4-BE49-F238E27FC236}">
                <a16:creationId xmlns:a16="http://schemas.microsoft.com/office/drawing/2014/main" id="{2460516F-67EE-29FB-B0E3-4F55D96CC841}"/>
              </a:ext>
            </a:extLst>
          </p:cNvPr>
          <p:cNvSpPr/>
          <p:nvPr/>
        </p:nvSpPr>
        <p:spPr>
          <a:xfrm>
            <a:off x="6317044" y="1823674"/>
            <a:ext cx="1862891" cy="1193687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Google + Kaggle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0" name="正方形/長方形 2">
            <a:extLst>
              <a:ext uri="{FF2B5EF4-FFF2-40B4-BE49-F238E27FC236}">
                <a16:creationId xmlns:a16="http://schemas.microsoft.com/office/drawing/2014/main" id="{9B7C3015-E93E-7E6D-7932-E930B6C4E6FF}"/>
              </a:ext>
            </a:extLst>
          </p:cNvPr>
          <p:cNvSpPr/>
          <p:nvPr/>
        </p:nvSpPr>
        <p:spPr>
          <a:xfrm>
            <a:off x="9611684" y="1823673"/>
            <a:ext cx="1862891" cy="1193687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공식 홈페이지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9249650-35A7-2117-B45C-747028BB00A3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8179935" y="2420517"/>
            <a:ext cx="1431749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화살표: 오른쪽 10">
            <a:extLst>
              <a:ext uri="{FF2B5EF4-FFF2-40B4-BE49-F238E27FC236}">
                <a16:creationId xmlns:a16="http://schemas.microsoft.com/office/drawing/2014/main" id="{85101F62-A9A1-2760-1564-6BBEBE7F36D4}"/>
              </a:ext>
            </a:extLst>
          </p:cNvPr>
          <p:cNvSpPr/>
          <p:nvPr/>
        </p:nvSpPr>
        <p:spPr>
          <a:xfrm rot="5400000">
            <a:off x="8533367" y="3638819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45565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050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기본 코드 작성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D8920EA-B407-CA8C-7F58-7D0AE8833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72661"/>
              </p:ext>
            </p:extLst>
          </p:nvPr>
        </p:nvGraphicFramePr>
        <p:xfrm>
          <a:off x="624161" y="1455487"/>
          <a:ext cx="1094367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matplotlib.pyplot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as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plt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fig, ax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plt.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subplots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figsize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=(10, 6))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plt.show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7304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(Graph)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69890DC-2BCC-9E24-C0C8-6A897E0C6859}"/>
              </a:ext>
            </a:extLst>
          </p:cNvPr>
          <p:cNvSpPr txBox="1"/>
          <p:nvPr/>
        </p:nvSpPr>
        <p:spPr>
          <a:xfrm>
            <a:off x="506933" y="847053"/>
            <a:ext cx="4179349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객체 지향 방식으로 코드 작성 시작 추천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2C5851C-7AE3-4B5E-D88D-EAA013F29C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427210"/>
              </p:ext>
            </p:extLst>
          </p:nvPr>
        </p:nvGraphicFramePr>
        <p:xfrm>
          <a:off x="624161" y="3130541"/>
          <a:ext cx="10922112" cy="2016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59679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762433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용어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fig(figure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약어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matplotlib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에서 최상위 컨테이너 또는 창이며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plot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을 만드는 일종의 캔버스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하나의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figure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 하나 이상의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plot()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포함할 수 있고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다중 패널 또는 하위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plot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레이아웃을 그릴 수 있음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22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ax(axes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약어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데이터를 그릴 수 있는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figure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내의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subplot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또는 특정 영역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제목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(title),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레이블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(labels),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격자선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(gridlines)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등 같은 속성을 독립적으로 사용자 지정할 수 있음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9024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10770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690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08. matplotlib architecture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C509EE3A-A551-94E4-8EDC-DFC394B80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92" y="1413744"/>
            <a:ext cx="7479915" cy="49564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2D8636-7EF9-E4A4-A469-B6587AD56A21}"/>
              </a:ext>
            </a:extLst>
          </p:cNvPr>
          <p:cNvSpPr txBox="1"/>
          <p:nvPr/>
        </p:nvSpPr>
        <p:spPr>
          <a:xfrm>
            <a:off x="506933" y="847053"/>
            <a:ext cx="3788217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matplotlib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라이브러리의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아키텍쳐</a:t>
            </a:r>
            <a:endParaRPr lang="ko-KR" altLang="en-US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25852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86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09. boxplot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D8636-7EF9-E4A4-A469-B6587AD56A21}"/>
              </a:ext>
            </a:extLst>
          </p:cNvPr>
          <p:cNvSpPr txBox="1"/>
          <p:nvPr/>
        </p:nvSpPr>
        <p:spPr>
          <a:xfrm>
            <a:off x="506933" y="847053"/>
            <a:ext cx="8172174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박스플롯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(Box Plot) :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데이터의 분포와 이상치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(outlier)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동시에 보여주는 시각화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endParaRPr lang="ko-KR" altLang="en-US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 descr="차트이(가) 표시된 사진&#10;&#10;자동 생성된 설명">
            <a:extLst>
              <a:ext uri="{FF2B5EF4-FFF2-40B4-BE49-F238E27FC236}">
                <a16:creationId xmlns:a16="http://schemas.microsoft.com/office/drawing/2014/main" id="{B4EE8F2E-57A9-4F69-5934-7B4EFC13DD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33" y="1315269"/>
            <a:ext cx="10046767" cy="50233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41979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86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09. boxplot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D8636-7EF9-E4A4-A469-B6587AD56A21}"/>
              </a:ext>
            </a:extLst>
          </p:cNvPr>
          <p:cNvSpPr txBox="1"/>
          <p:nvPr/>
        </p:nvSpPr>
        <p:spPr>
          <a:xfrm>
            <a:off x="506933" y="847053"/>
            <a:ext cx="8172174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박스플롯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(Box Plot) :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데이터의 분포와 이상치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(outlier)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동시에 보여주는 시각화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endParaRPr lang="ko-KR" altLang="en-US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 descr="차트이(가) 표시된 사진&#10;&#10;자동 생성된 설명">
            <a:extLst>
              <a:ext uri="{FF2B5EF4-FFF2-40B4-BE49-F238E27FC236}">
                <a16:creationId xmlns:a16="http://schemas.microsoft.com/office/drawing/2014/main" id="{B4EE8F2E-57A9-4F69-5934-7B4EFC13DD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95" y="4292107"/>
            <a:ext cx="4388430" cy="219421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7892E90-4D77-74FB-B386-FFF181C816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860977"/>
              </p:ext>
            </p:extLst>
          </p:nvPr>
        </p:nvGraphicFramePr>
        <p:xfrm>
          <a:off x="654030" y="1505583"/>
          <a:ext cx="10943679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3199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111684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Q1(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사분위수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데이터의 하위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25%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 해당하는 값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Q3(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사분위수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데이터의 상위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25%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 해당하는 값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IQR(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사분위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범위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상자의 길이는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사분위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범위를 나타내며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IQR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은 데이터의 중간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50%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범위를 의미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208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중앙값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(Median)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데이터의 중간 값을 나타냄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758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수염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(Whiskers)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데이터의 변동 범위를 나타내며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1.5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*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IQR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규칙을 사용하여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그려짐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229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이상치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(Outliers)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수염의 바깥에 위치하는 데이터 포인트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일반적인 분포에서 벗어난 값들을 나타냄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396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46251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D7BC08-5A4C-7597-7E78-AE0A1A9544F0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511CD6-D506-9766-BF04-AD6C2C4AC640}"/>
              </a:ext>
            </a:extLst>
          </p:cNvPr>
          <p:cNvSpPr txBox="1"/>
          <p:nvPr/>
        </p:nvSpPr>
        <p:spPr>
          <a:xfrm>
            <a:off x="228599" y="183284"/>
            <a:ext cx="5793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Chapter 03. Matplotlib &amp; Seaborn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60176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757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plotly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D8636-7EF9-E4A4-A469-B6587AD56A21}"/>
              </a:ext>
            </a:extLst>
          </p:cNvPr>
          <p:cNvSpPr txBox="1"/>
          <p:nvPr/>
        </p:nvSpPr>
        <p:spPr>
          <a:xfrm>
            <a:off x="506933" y="847053"/>
            <a:ext cx="6478055" cy="1580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plotly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소개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대화형 차트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그래프 및 대시보드를 생성하기 위한 다양한 도구 제공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2013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년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캐나다에 회사 설립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Dash Enterprise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제공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다양한 언어에서 활용 가능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BAC2F7-21CE-F3FE-A067-3F1B4540F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205" y="2567906"/>
            <a:ext cx="7350995" cy="32484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1D3841-D1B7-6598-B49F-A0D746BB1C62}"/>
              </a:ext>
            </a:extLst>
          </p:cNvPr>
          <p:cNvSpPr txBox="1"/>
          <p:nvPr/>
        </p:nvSpPr>
        <p:spPr>
          <a:xfrm>
            <a:off x="1107205" y="5956933"/>
            <a:ext cx="6113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출처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https://plotly.com/graphing-libraries/</a:t>
            </a:r>
          </a:p>
        </p:txBody>
      </p:sp>
    </p:spTree>
    <p:extLst>
      <p:ext uri="{BB962C8B-B14F-4D97-AF65-F5344CB8AC3E}">
        <p14:creationId xmlns:p14="http://schemas.microsoft.com/office/powerpoint/2010/main" val="340910360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757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plotly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D8636-7EF9-E4A4-A469-B6587AD56A21}"/>
              </a:ext>
            </a:extLst>
          </p:cNvPr>
          <p:cNvSpPr txBox="1"/>
          <p:nvPr/>
        </p:nvSpPr>
        <p:spPr>
          <a:xfrm>
            <a:off x="506933" y="847053"/>
            <a:ext cx="3869970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Graph Objects vs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Plotly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Express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1D3841-D1B7-6598-B49F-A0D746BB1C62}"/>
              </a:ext>
            </a:extLst>
          </p:cNvPr>
          <p:cNvSpPr txBox="1"/>
          <p:nvPr/>
        </p:nvSpPr>
        <p:spPr>
          <a:xfrm>
            <a:off x="506933" y="6213438"/>
            <a:ext cx="6113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출처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https://plotly.com/graphing-libraries/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F8BC141-EB8A-C78A-6DEB-11ABC143E1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696827"/>
              </p:ext>
            </p:extLst>
          </p:nvPr>
        </p:nvGraphicFramePr>
        <p:xfrm>
          <a:off x="602593" y="1455487"/>
          <a:ext cx="10943680" cy="225869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471840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471840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Graph Objects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Plotly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Express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Low Level Interface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High Level Interface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세부적인 커스터마이징이 가능함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복잡한 상호작용과 레이아웃 만들기 가능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배울 것이 많음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고급 사용자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간단하고 직관적인 문법으로 쉽게 시각화 생성 가능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다양한 표준 차트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세밀한 커스터마이징은 제한됨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입문자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396828"/>
                  </a:ext>
                </a:extLst>
              </a:tr>
            </a:tbl>
          </a:graphicData>
        </a:graphic>
      </p:graphicFrame>
      <p:sp>
        <p:nvSpPr>
          <p:cNvPr id="4" name="正方形/長方形 2">
            <a:extLst>
              <a:ext uri="{FF2B5EF4-FFF2-40B4-BE49-F238E27FC236}">
                <a16:creationId xmlns:a16="http://schemas.microsoft.com/office/drawing/2014/main" id="{A1B9FB7A-15F6-864D-3913-305A1CA22C3D}"/>
              </a:ext>
            </a:extLst>
          </p:cNvPr>
          <p:cNvSpPr/>
          <p:nvPr/>
        </p:nvSpPr>
        <p:spPr>
          <a:xfrm>
            <a:off x="7815097" y="4270492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Graph Objects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8" name="正方形/長方形 2">
            <a:extLst>
              <a:ext uri="{FF2B5EF4-FFF2-40B4-BE49-F238E27FC236}">
                <a16:creationId xmlns:a16="http://schemas.microsoft.com/office/drawing/2014/main" id="{5BA15FD0-D217-CE03-FC87-80F753B455A9}"/>
              </a:ext>
            </a:extLst>
          </p:cNvPr>
          <p:cNvSpPr/>
          <p:nvPr/>
        </p:nvSpPr>
        <p:spPr>
          <a:xfrm>
            <a:off x="2514012" y="4270492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plotly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express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0" name="화살표: 오른쪽 10">
            <a:extLst>
              <a:ext uri="{FF2B5EF4-FFF2-40B4-BE49-F238E27FC236}">
                <a16:creationId xmlns:a16="http://schemas.microsoft.com/office/drawing/2014/main" id="{733A8B32-899F-23F1-D8D4-A4AA99EA17B9}"/>
              </a:ext>
            </a:extLst>
          </p:cNvPr>
          <p:cNvSpPr/>
          <p:nvPr/>
        </p:nvSpPr>
        <p:spPr>
          <a:xfrm>
            <a:off x="5711993" y="4631001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77308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D7BC08-5A4C-7597-7E78-AE0A1A9544F0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511CD6-D506-9766-BF04-AD6C2C4AC640}"/>
              </a:ext>
            </a:extLst>
          </p:cNvPr>
          <p:cNvSpPr txBox="1"/>
          <p:nvPr/>
        </p:nvSpPr>
        <p:spPr>
          <a:xfrm>
            <a:off x="228599" y="183284"/>
            <a:ext cx="3196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Chapter 03.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plotly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69206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2948343" y="2324821"/>
            <a:ext cx="62953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파이썬 </a:t>
            </a:r>
            <a:r>
              <a:rPr lang="ko-KR" altLang="en-US" sz="7200" b="1" dirty="0" err="1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C031B1DD-7119-599F-C9A7-2CE64467F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AutoShape 6" descr="Citing and logo — seaborn 0.13.0 documentation">
            <a:extLst>
              <a:ext uri="{FF2B5EF4-FFF2-40B4-BE49-F238E27FC236}">
                <a16:creationId xmlns:a16="http://schemas.microsoft.com/office/drawing/2014/main" id="{A1058653-F0CD-67EF-2F0F-8159DA84B6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10" descr="Citing and logo — seaborn 0.13.0 documentation">
            <a:extLst>
              <a:ext uri="{FF2B5EF4-FFF2-40B4-BE49-F238E27FC236}">
                <a16:creationId xmlns:a16="http://schemas.microsoft.com/office/drawing/2014/main" id="{54299727-76D2-8457-0609-9F8CCAF80E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421C548D-FFB7-70E9-6737-4B744D963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138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6682</TotalTime>
  <Words>13568</Words>
  <Application>Microsoft Office PowerPoint</Application>
  <PresentationFormat>와이드스크린</PresentationFormat>
  <Paragraphs>2636</Paragraphs>
  <Slides>193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20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193</vt:i4>
      </vt:variant>
    </vt:vector>
  </HeadingPairs>
  <TitlesOfParts>
    <vt:vector size="214" baseType="lpstr">
      <vt:lpstr>D2Coding</vt:lpstr>
      <vt:lpstr>KoPubDotum_Pro Medium</vt:lpstr>
      <vt:lpstr>KoPubWorld돋움체 Bold</vt:lpstr>
      <vt:lpstr>KoPubWorld돋움체 Medium</vt:lpstr>
      <vt:lpstr>KoPubWorld돋움체_Pro Bold</vt:lpstr>
      <vt:lpstr>KoPubWorld돋움체_Pro Medium</vt:lpstr>
      <vt:lpstr>NanumSquare Bold</vt:lpstr>
      <vt:lpstr>나눔스퀘어</vt:lpstr>
      <vt:lpstr>나눔스퀘어 Bold</vt:lpstr>
      <vt:lpstr>나눔스퀘어 ExtraBold</vt:lpstr>
      <vt:lpstr>나눔스퀘어 네오 Heavy</vt:lpstr>
      <vt:lpstr>나눔스퀘어_ac</vt:lpstr>
      <vt:lpstr>나눔스퀘어_ac Light</vt:lpstr>
      <vt:lpstr>나눔스퀘어라운드 Bold</vt:lpstr>
      <vt:lpstr>맑은 고딕</vt:lpstr>
      <vt:lpstr>Arial</vt:lpstr>
      <vt:lpstr>Calibri</vt:lpstr>
      <vt:lpstr>Calibri Light</vt:lpstr>
      <vt:lpstr>Cambria Math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YONSAI</dc:creator>
  <cp:lastModifiedBy>Evan</cp:lastModifiedBy>
  <cp:revision>213</cp:revision>
  <dcterms:created xsi:type="dcterms:W3CDTF">2023-05-25T00:30:23Z</dcterms:created>
  <dcterms:modified xsi:type="dcterms:W3CDTF">2023-11-16T08:46:52Z</dcterms:modified>
</cp:coreProperties>
</file>